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3" r:id="rId2"/>
    <p:sldMasterId id="2147483799" r:id="rId3"/>
    <p:sldMasterId id="2147483811" r:id="rId4"/>
    <p:sldMasterId id="2147483835" r:id="rId5"/>
  </p:sldMasterIdLst>
  <p:notesMasterIdLst>
    <p:notesMasterId r:id="rId28"/>
  </p:notesMasterIdLst>
  <p:sldIdLst>
    <p:sldId id="257" r:id="rId6"/>
    <p:sldId id="336" r:id="rId7"/>
    <p:sldId id="338" r:id="rId8"/>
    <p:sldId id="333" r:id="rId9"/>
    <p:sldId id="339" r:id="rId10"/>
    <p:sldId id="324" r:id="rId11"/>
    <p:sldId id="314" r:id="rId12"/>
    <p:sldId id="315" r:id="rId13"/>
    <p:sldId id="316" r:id="rId14"/>
    <p:sldId id="317" r:id="rId15"/>
    <p:sldId id="318" r:id="rId16"/>
    <p:sldId id="319" r:id="rId17"/>
    <p:sldId id="302" r:id="rId18"/>
    <p:sldId id="303" r:id="rId19"/>
    <p:sldId id="304" r:id="rId20"/>
    <p:sldId id="305" r:id="rId21"/>
    <p:sldId id="340" r:id="rId22"/>
    <p:sldId id="343" r:id="rId23"/>
    <p:sldId id="276" r:id="rId24"/>
    <p:sldId id="346" r:id="rId25"/>
    <p:sldId id="279" r:id="rId26"/>
    <p:sldId id="332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895801"/>
    <a:srgbClr val="FFFFFF"/>
    <a:srgbClr val="F8F8F8"/>
    <a:srgbClr val="9D9259"/>
    <a:srgbClr val="F0C114"/>
    <a:srgbClr val="99FFCC"/>
    <a:srgbClr val="F2CB3A"/>
    <a:srgbClr val="C9A10D"/>
    <a:srgbClr val="D3B5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5" autoAdjust="0"/>
    <p:restoredTop sz="94660"/>
  </p:normalViewPr>
  <p:slideViewPr>
    <p:cSldViewPr>
      <p:cViewPr varScale="1">
        <p:scale>
          <a:sx n="66" d="100"/>
          <a:sy n="66" d="100"/>
        </p:scale>
        <p:origin x="-6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4163E-5271-468A-80B6-DD989D270B92}" type="datetimeFigureOut">
              <a:rPr lang="zh-CN" altLang="en-US" smtClean="0"/>
              <a:pPr/>
              <a:t>2017/12/3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CF461-D71E-4B04-A95C-7D3688B878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404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CF461-D71E-4B04-A95C-7D3688B878E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CF461-D71E-4B04-A95C-7D3688B878E5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 userDrawn="1"/>
        </p:nvSpPr>
        <p:spPr>
          <a:xfrm rot="5400000">
            <a:off x="1452905" y="763473"/>
            <a:ext cx="2704501" cy="1177563"/>
          </a:xfrm>
          <a:custGeom>
            <a:avLst/>
            <a:gdLst/>
            <a:ahLst/>
            <a:cxnLst/>
            <a:rect l="l" t="t" r="r" b="b"/>
            <a:pathLst>
              <a:path w="2028376" h="1177563">
                <a:moveTo>
                  <a:pt x="0" y="1177563"/>
                </a:moveTo>
                <a:lnTo>
                  <a:pt x="0" y="0"/>
                </a:lnTo>
                <a:lnTo>
                  <a:pt x="2028376" y="0"/>
                </a:lnTo>
                <a:cubicBezTo>
                  <a:pt x="1624320" y="702037"/>
                  <a:pt x="867468" y="1174384"/>
                  <a:pt x="0" y="1177563"/>
                </a:cubicBezTo>
                <a:close/>
              </a:path>
            </a:pathLst>
          </a:custGeom>
          <a:solidFill>
            <a:srgbClr val="BF3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7"/>
          <p:cNvSpPr/>
          <p:nvPr userDrawn="1"/>
        </p:nvSpPr>
        <p:spPr>
          <a:xfrm rot="5400000">
            <a:off x="2418811" y="975128"/>
            <a:ext cx="3128145" cy="1177890"/>
          </a:xfrm>
          <a:custGeom>
            <a:avLst/>
            <a:gdLst/>
            <a:ahLst/>
            <a:cxnLst/>
            <a:rect l="l" t="t" r="r" b="b"/>
            <a:pathLst>
              <a:path w="2346109" h="1177890">
                <a:moveTo>
                  <a:pt x="0" y="1177890"/>
                </a:moveTo>
                <a:lnTo>
                  <a:pt x="0" y="0"/>
                </a:lnTo>
                <a:lnTo>
                  <a:pt x="2346109" y="0"/>
                </a:lnTo>
                <a:cubicBezTo>
                  <a:pt x="2346109" y="429552"/>
                  <a:pt x="2231144" y="832251"/>
                  <a:pt x="2028377" y="1177890"/>
                </a:cubicBezTo>
                <a:close/>
              </a:path>
            </a:pathLst>
          </a:custGeom>
          <a:solidFill>
            <a:srgbClr val="FDA9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椭圆 12"/>
          <p:cNvSpPr/>
          <p:nvPr userDrawn="1"/>
        </p:nvSpPr>
        <p:spPr>
          <a:xfrm rot="5400000">
            <a:off x="4986248" y="763470"/>
            <a:ext cx="2704500" cy="1177562"/>
          </a:xfrm>
          <a:custGeom>
            <a:avLst/>
            <a:gdLst/>
            <a:ahLst/>
            <a:cxnLst/>
            <a:rect l="l" t="t" r="r" b="b"/>
            <a:pathLst>
              <a:path w="2028375" h="1177562">
                <a:moveTo>
                  <a:pt x="0" y="1177562"/>
                </a:moveTo>
                <a:lnTo>
                  <a:pt x="0" y="0"/>
                </a:lnTo>
                <a:cubicBezTo>
                  <a:pt x="867468" y="3179"/>
                  <a:pt x="1624319" y="475526"/>
                  <a:pt x="2028375" y="1177562"/>
                </a:cubicBezTo>
                <a:close/>
              </a:path>
            </a:pathLst>
          </a:custGeom>
          <a:solidFill>
            <a:srgbClr val="1A7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椭圆 13"/>
          <p:cNvSpPr/>
          <p:nvPr userDrawn="1"/>
        </p:nvSpPr>
        <p:spPr>
          <a:xfrm rot="5400000">
            <a:off x="3596287" y="975539"/>
            <a:ext cx="3128965" cy="1177890"/>
          </a:xfrm>
          <a:custGeom>
            <a:avLst/>
            <a:gdLst/>
            <a:ahLst/>
            <a:cxnLst/>
            <a:rect l="l" t="t" r="r" b="b"/>
            <a:pathLst>
              <a:path w="2346724" h="1177890">
                <a:moveTo>
                  <a:pt x="0" y="1177890"/>
                </a:moveTo>
                <a:lnTo>
                  <a:pt x="0" y="0"/>
                </a:lnTo>
                <a:lnTo>
                  <a:pt x="2028990" y="0"/>
                </a:lnTo>
                <a:cubicBezTo>
                  <a:pt x="2231759" y="345641"/>
                  <a:pt x="2346724" y="748340"/>
                  <a:pt x="2346724" y="1177890"/>
                </a:cubicBezTo>
                <a:close/>
              </a:path>
            </a:pathLst>
          </a:custGeom>
          <a:solidFill>
            <a:srgbClr val="95B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弧形 5"/>
          <p:cNvSpPr/>
          <p:nvPr userDrawn="1"/>
        </p:nvSpPr>
        <p:spPr>
          <a:xfrm>
            <a:off x="2074528" y="-3350933"/>
            <a:ext cx="4994940" cy="6659920"/>
          </a:xfrm>
          <a:prstGeom prst="arc">
            <a:avLst>
              <a:gd name="adj1" fmla="val 3404"/>
              <a:gd name="adj2" fmla="val 10819516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椭圆 6"/>
          <p:cNvSpPr/>
          <p:nvPr userDrawn="1"/>
        </p:nvSpPr>
        <p:spPr>
          <a:xfrm>
            <a:off x="4493240" y="3218976"/>
            <a:ext cx="157518" cy="210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5845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81527" y="1"/>
            <a:ext cx="105725" cy="962147"/>
            <a:chOff x="281524" y="0"/>
            <a:chExt cx="105725" cy="721610"/>
          </a:xfrm>
          <a:solidFill>
            <a:srgbClr val="1A7BAE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6"/>
          <p:cNvGrpSpPr/>
          <p:nvPr userDrawn="1"/>
        </p:nvGrpSpPr>
        <p:grpSpPr>
          <a:xfrm rot="10800000">
            <a:off x="8801759" y="6617464"/>
            <a:ext cx="105725" cy="240536"/>
            <a:chOff x="281524" y="0"/>
            <a:chExt cx="105725" cy="721610"/>
          </a:xfrm>
          <a:solidFill>
            <a:srgbClr val="1A7BAE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7067350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81527" y="1"/>
            <a:ext cx="105725" cy="962147"/>
            <a:chOff x="281524" y="0"/>
            <a:chExt cx="105725" cy="721610"/>
          </a:xfrm>
          <a:solidFill>
            <a:srgbClr val="95BC49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6"/>
          <p:cNvGrpSpPr/>
          <p:nvPr userDrawn="1"/>
        </p:nvGrpSpPr>
        <p:grpSpPr>
          <a:xfrm rot="10800000">
            <a:off x="8801759" y="6617464"/>
            <a:ext cx="105725" cy="240536"/>
            <a:chOff x="281524" y="0"/>
            <a:chExt cx="105725" cy="721610"/>
          </a:xfrm>
          <a:solidFill>
            <a:srgbClr val="95BC49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661893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81527" y="1"/>
            <a:ext cx="105725" cy="962147"/>
            <a:chOff x="281524" y="0"/>
            <a:chExt cx="105725" cy="721610"/>
          </a:xfrm>
          <a:solidFill>
            <a:srgbClr val="FDA907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6"/>
          <p:cNvGrpSpPr/>
          <p:nvPr userDrawn="1"/>
        </p:nvGrpSpPr>
        <p:grpSpPr>
          <a:xfrm rot="10800000">
            <a:off x="8801759" y="6617464"/>
            <a:ext cx="105725" cy="240536"/>
            <a:chOff x="281524" y="0"/>
            <a:chExt cx="105725" cy="721610"/>
          </a:xfrm>
          <a:solidFill>
            <a:srgbClr val="FDA907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646686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81527" y="1"/>
            <a:ext cx="105725" cy="962147"/>
            <a:chOff x="281524" y="0"/>
            <a:chExt cx="105725" cy="721610"/>
          </a:xfrm>
          <a:solidFill>
            <a:srgbClr val="BF3420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6"/>
          <p:cNvGrpSpPr/>
          <p:nvPr userDrawn="1"/>
        </p:nvGrpSpPr>
        <p:grpSpPr>
          <a:xfrm rot="10800000">
            <a:off x="8801759" y="6617464"/>
            <a:ext cx="105725" cy="240536"/>
            <a:chOff x="281524" y="0"/>
            <a:chExt cx="105725" cy="721610"/>
          </a:xfrm>
          <a:solidFill>
            <a:srgbClr val="BF3420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72704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61513" y="1"/>
            <a:ext cx="225739" cy="962147"/>
            <a:chOff x="161510" y="0"/>
            <a:chExt cx="225739" cy="721610"/>
          </a:xfrm>
        </p:grpSpPr>
        <p:sp>
          <p:nvSpPr>
            <p:cNvPr id="3" name="矩形 2"/>
            <p:cNvSpPr/>
            <p:nvPr/>
          </p:nvSpPr>
          <p:spPr>
            <a:xfrm>
              <a:off x="16151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21517" y="0"/>
              <a:ext cx="45719" cy="721610"/>
            </a:xfrm>
            <a:prstGeom prst="rect">
              <a:avLst/>
            </a:prstGeom>
            <a:solidFill>
              <a:srgbClr val="95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solidFill>
              <a:srgbClr val="FDA9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solidFill>
              <a:srgbClr val="BF3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8801759" y="6617464"/>
            <a:ext cx="225739" cy="240536"/>
            <a:chOff x="161510" y="0"/>
            <a:chExt cx="225739" cy="721610"/>
          </a:xfrm>
        </p:grpSpPr>
        <p:sp>
          <p:nvSpPr>
            <p:cNvPr id="8" name="矩形 7"/>
            <p:cNvSpPr/>
            <p:nvPr/>
          </p:nvSpPr>
          <p:spPr>
            <a:xfrm>
              <a:off x="16151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21517" y="0"/>
              <a:ext cx="45719" cy="721610"/>
            </a:xfrm>
            <a:prstGeom prst="rect">
              <a:avLst/>
            </a:prstGeom>
            <a:solidFill>
              <a:srgbClr val="95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solidFill>
              <a:srgbClr val="FDA9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solidFill>
              <a:srgbClr val="BF3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8371333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3927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3609020"/>
            <a:ext cx="9144000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Picture 2" descr="C:\Documents and Settings\yangweizhou\桌面\2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204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2017/12/3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矩形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矩形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矩形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56" name="矩形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矩形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矩形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矩形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2017/12/3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任意多边形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任意多边形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任意多边形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任意多边形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任意多边形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任意多边形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任意多边形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任意多边形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任意多边形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任意多边形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任意多边形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任意多边形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任意多边形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任意多边形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2017/12/3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2017/12/3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2017/12/3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矩形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矩形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矩形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矩形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矩形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矩形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2017/12/3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2017/12/3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2017/12/3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直接连接符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grpSp>
        <p:nvGrpSpPr>
          <p:cNvPr id="14" name="组合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直接连接符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直接连接符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2017/12/3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2017/12/3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2017/12/3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13D1-F6F6-4C98-AE5D-AC6010837E6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8D86-6C28-467B-A982-310C6FD810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520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13D1-F6F6-4C98-AE5D-AC6010837E6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8D86-6C28-467B-A982-310C6FD810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46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13D1-F6F6-4C98-AE5D-AC6010837E6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8D86-6C28-467B-A982-310C6FD810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761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13D1-F6F6-4C98-AE5D-AC6010837E6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8D86-6C28-467B-A982-310C6FD810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660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13D1-F6F6-4C98-AE5D-AC6010837E6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8D86-6C28-467B-A982-310C6FD810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903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13D1-F6F6-4C98-AE5D-AC6010837E6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8D86-6C28-467B-A982-310C6FD810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8455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13D1-F6F6-4C98-AE5D-AC6010837E6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8D86-6C28-467B-A982-310C6FD810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2147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13D1-F6F6-4C98-AE5D-AC6010837E6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8D86-6C28-467B-A982-310C6FD810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379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13D1-F6F6-4C98-AE5D-AC6010837E6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8D86-6C28-467B-A982-310C6FD810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142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13D1-F6F6-4C98-AE5D-AC6010837E6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8D86-6C28-467B-A982-310C6FD810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543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13D1-F6F6-4C98-AE5D-AC6010837E6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8D86-6C28-467B-A982-310C6FD810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8115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>
                <a:solidFill>
                  <a:srgbClr val="D6ECFF"/>
                </a:solidFill>
              </a:rPr>
              <a:pPr/>
              <a:t>2017/12/3</a:t>
            </a:fld>
            <a:endParaRPr lang="zh-CN" altLang="en-US">
              <a:solidFill>
                <a:srgbClr val="D6ECFF"/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>
              <a:solidFill>
                <a:srgbClr val="D6ECFF"/>
              </a:solidFill>
            </a:endParaRPr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>
                <a:solidFill>
                  <a:srgbClr val="D6ECFF"/>
                </a:solidFill>
              </a:rPr>
              <a:pPr/>
              <a:t>‹#›</a:t>
            </a:fld>
            <a:endParaRPr lang="zh-CN" altLang="en-US">
              <a:solidFill>
                <a:srgbClr val="D6ECFF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56" name="矩形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>
                <a:solidFill>
                  <a:srgbClr val="D6ECFF"/>
                </a:solidFill>
              </a:rPr>
              <a:pPr/>
              <a:t>2017/12/3</a:t>
            </a:fld>
            <a:endParaRPr lang="zh-CN" altLang="en-US">
              <a:solidFill>
                <a:srgbClr val="D6EC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>
              <a:solidFill>
                <a:srgbClr val="D6EC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>
                <a:solidFill>
                  <a:srgbClr val="D6ECFF"/>
                </a:solidFill>
              </a:rPr>
              <a:pPr/>
              <a:t>‹#›</a:t>
            </a:fld>
            <a:endParaRPr lang="zh-CN" alt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任意多边形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任意多边形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任意多边形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任意多边形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任意多边形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任意多边形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任意多边形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任意多边形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任意多边形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任意多边形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任意多边形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任意多边形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任意多边形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任意多边形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>
                <a:solidFill>
                  <a:srgbClr val="D6ECFF"/>
                </a:solidFill>
              </a:rPr>
              <a:pPr/>
              <a:t>2017/12/3</a:t>
            </a:fld>
            <a:endParaRPr lang="zh-CN" altLang="en-US">
              <a:solidFill>
                <a:srgbClr val="D6EC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>
              <a:solidFill>
                <a:srgbClr val="D6EC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>
                <a:solidFill>
                  <a:srgbClr val="D6ECFF"/>
                </a:solidFill>
              </a:rPr>
              <a:pPr/>
              <a:t>‹#›</a:t>
            </a:fld>
            <a:endParaRPr lang="zh-CN" altLang="en-US">
              <a:solidFill>
                <a:srgbClr val="D6ECF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>
                <a:solidFill>
                  <a:srgbClr val="D6ECFF"/>
                </a:solidFill>
              </a:rPr>
              <a:pPr/>
              <a:t>2017/12/3</a:t>
            </a:fld>
            <a:endParaRPr lang="zh-CN" altLang="en-US">
              <a:solidFill>
                <a:srgbClr val="D6EC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>
              <a:solidFill>
                <a:srgbClr val="D6EC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>
                <a:solidFill>
                  <a:srgbClr val="D6ECFF"/>
                </a:solidFill>
              </a:rPr>
              <a:pPr/>
              <a:t>‹#›</a:t>
            </a:fld>
            <a:endParaRPr lang="zh-CN" alt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>
                <a:solidFill>
                  <a:srgbClr val="D6ECFF"/>
                </a:solidFill>
              </a:rPr>
              <a:pPr/>
              <a:t>2017/12/3</a:t>
            </a:fld>
            <a:endParaRPr lang="zh-CN" altLang="en-US">
              <a:solidFill>
                <a:srgbClr val="D6ECFF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>
              <a:solidFill>
                <a:srgbClr val="D6ECFF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>
                <a:solidFill>
                  <a:srgbClr val="D6ECFF"/>
                </a:solidFill>
              </a:rPr>
              <a:pPr/>
              <a:t>‹#›</a:t>
            </a:fld>
            <a:endParaRPr lang="zh-CN" altLang="en-US">
              <a:solidFill>
                <a:srgbClr val="D6ECFF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>
                <a:solidFill>
                  <a:srgbClr val="D6ECFF"/>
                </a:solidFill>
              </a:rPr>
              <a:pPr/>
              <a:t>2017/12/3</a:t>
            </a:fld>
            <a:endParaRPr lang="zh-CN" altLang="en-US">
              <a:solidFill>
                <a:srgbClr val="D6ECF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>
              <a:solidFill>
                <a:srgbClr val="D6EC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>
                <a:solidFill>
                  <a:srgbClr val="D6ECFF"/>
                </a:solidFill>
              </a:rPr>
              <a:pPr/>
              <a:t>‹#›</a:t>
            </a:fld>
            <a:endParaRPr lang="zh-CN" alt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>
                <a:solidFill>
                  <a:srgbClr val="D6ECFF"/>
                </a:solidFill>
              </a:rPr>
              <a:pPr/>
              <a:t>2017/12/3</a:t>
            </a:fld>
            <a:endParaRPr lang="zh-CN" altLang="en-US">
              <a:solidFill>
                <a:srgbClr val="D6ECFF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>
              <a:solidFill>
                <a:srgbClr val="D6EC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>
                <a:solidFill>
                  <a:srgbClr val="D6ECFF"/>
                </a:solidFill>
              </a:rPr>
              <a:pPr/>
              <a:t>‹#›</a:t>
            </a:fld>
            <a:endParaRPr lang="zh-CN" alt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>
                <a:solidFill>
                  <a:srgbClr val="D6ECFF"/>
                </a:solidFill>
              </a:rPr>
              <a:pPr/>
              <a:t>2017/12/3</a:t>
            </a:fld>
            <a:endParaRPr lang="zh-CN" altLang="en-US">
              <a:solidFill>
                <a:srgbClr val="D6EC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>
              <a:solidFill>
                <a:srgbClr val="D6EC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>
                <a:solidFill>
                  <a:srgbClr val="D6ECFF"/>
                </a:solidFill>
              </a:rPr>
              <a:pPr/>
              <a:t>‹#›</a:t>
            </a:fld>
            <a:endParaRPr lang="zh-CN" alt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直接连接符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grpSp>
        <p:nvGrpSpPr>
          <p:cNvPr id="14" name="组合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直接连接符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直接连接符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>
                <a:solidFill>
                  <a:srgbClr val="D6ECFF"/>
                </a:solidFill>
              </a:rPr>
              <a:pPr/>
              <a:t>2017/12/3</a:t>
            </a:fld>
            <a:endParaRPr lang="zh-CN" altLang="en-US">
              <a:solidFill>
                <a:srgbClr val="D6EC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zh-CN" altLang="en-US">
              <a:solidFill>
                <a:srgbClr val="D6EC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C913308-F349-4B6D-A68A-DD1791B4A57B}" type="slidenum">
              <a:rPr lang="zh-CN" altLang="en-US" smtClean="0">
                <a:solidFill>
                  <a:srgbClr val="D6ECFF"/>
                </a:solidFill>
              </a:rPr>
              <a:pPr/>
              <a:t>‹#›</a:t>
            </a:fld>
            <a:endParaRPr lang="zh-CN" alt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>
                <a:solidFill>
                  <a:srgbClr val="D6ECFF"/>
                </a:solidFill>
              </a:rPr>
              <a:pPr/>
              <a:t>2017/12/3</a:t>
            </a:fld>
            <a:endParaRPr lang="zh-CN" altLang="en-US">
              <a:solidFill>
                <a:srgbClr val="D6EC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>
              <a:solidFill>
                <a:srgbClr val="D6EC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>
                <a:solidFill>
                  <a:srgbClr val="D6ECFF"/>
                </a:solidFill>
              </a:rPr>
              <a:pPr/>
              <a:t>‹#›</a:t>
            </a:fld>
            <a:endParaRPr lang="zh-CN" alt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>
                <a:solidFill>
                  <a:srgbClr val="D6ECFF"/>
                </a:solidFill>
              </a:rPr>
              <a:pPr/>
              <a:t>2017/12/3</a:t>
            </a:fld>
            <a:endParaRPr lang="zh-CN" altLang="en-US">
              <a:solidFill>
                <a:srgbClr val="D6EC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>
              <a:solidFill>
                <a:srgbClr val="D6EC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>
                <a:solidFill>
                  <a:srgbClr val="D6ECFF"/>
                </a:solidFill>
              </a:rPr>
              <a:pPr/>
              <a:t>‹#›</a:t>
            </a:fld>
            <a:endParaRPr lang="zh-CN" altLang="en-US">
              <a:solidFill>
                <a:srgbClr val="D6EC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</p:sldLayoutIdLst>
  <p:transition spd="slow">
    <p:push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矩形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矩形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矩形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2017/12/3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B13D1-F6F6-4C98-AE5D-AC6010837E6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58D86-6C28-467B-A982-310C6FD810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74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>
                <a:solidFill>
                  <a:srgbClr val="D6ECFF"/>
                </a:solidFill>
              </a:rPr>
              <a:pPr/>
              <a:t>2017/12/3</a:t>
            </a:fld>
            <a:endParaRPr lang="zh-CN" altLang="en-US">
              <a:solidFill>
                <a:srgbClr val="D6ECFF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zh-CN" altLang="en-US">
              <a:solidFill>
                <a:srgbClr val="D6ECFF"/>
              </a:solidFill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>
                <a:solidFill>
                  <a:srgbClr val="D6ECFF"/>
                </a:solidFill>
              </a:rPr>
              <a:pPr/>
              <a:t>‹#›</a:t>
            </a:fld>
            <a:endParaRPr lang="zh-CN" altLang="en-US">
              <a:solidFill>
                <a:srgbClr val="D6EC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35838;&#20214;&#23450;&#31295;\3&#26085;&#19979;&#21320;\&#27827;&#21335;&#30465;&#25805;&#39336;&#25945;&#23398;&#35838;&#20214;&#65288;&#21457;&#32473;&#32452;&#22996;&#20250;&#65289;\&#27827;&#21335;&#30465;&#25805;&#39336;&#25945;&#23398;&#35838;&#20214;&#65288;&#21457;&#32473;&#32452;&#22996;&#20250;&#65289;\Friends-&#20037;&#30707;&#35753;&#12290;&#38050;&#29748;.wma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5.xml"/><Relationship Id="rId1" Type="http://schemas.openxmlformats.org/officeDocument/2006/relationships/audio" Target="file:///E:\&#35838;&#20214;&#23450;&#31295;\3&#26085;&#19979;&#21320;\&#27827;&#21335;&#30465;&#25805;&#39336;&#25945;&#23398;&#35838;&#20214;&#65288;&#21457;&#32473;&#32452;&#22996;&#20250;&#65289;\&#27827;&#21335;&#30465;&#25805;&#39336;&#25945;&#23398;&#35838;&#20214;&#65288;&#21457;&#32473;&#32452;&#22996;&#20250;&#65289;\hero_clip.mp3" TargetMode="Externa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35838;&#20214;&#23450;&#31295;\3&#26085;&#19979;&#21320;\&#27827;&#21335;&#30465;&#25805;&#39336;&#25945;&#23398;&#35838;&#20214;&#65288;&#21457;&#32473;&#32452;&#22996;&#20250;&#65289;\&#27827;&#21335;&#30465;&#25805;&#39336;&#25945;&#23398;&#35838;&#20214;&#65288;&#21457;&#32473;&#32452;&#22996;&#20250;&#65289;\U6%20Section%20B%202b&#29255;&#27573;.mp3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37338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zh-CN" sz="5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n-ea"/>
              </a:rPr>
              <a:t>Go</a:t>
            </a:r>
            <a:r>
              <a:rPr lang="en-US" altLang="zh-CN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n-ea"/>
              </a:rPr>
              <a:t> </a:t>
            </a:r>
            <a:r>
              <a:rPr lang="en-US" altLang="zh-CN" sz="5400" b="1" dirty="0">
                <a:ln w="18000">
                  <a:solidFill>
                    <a:srgbClr val="FFC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n-ea"/>
              </a:rPr>
              <a:t>for </a:t>
            </a:r>
            <a:r>
              <a:rPr lang="en-US" altLang="zh-CN" sz="5400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n-ea"/>
              </a:rPr>
              <a:t>it</a:t>
            </a:r>
            <a:r>
              <a:rPr lang="en-US" altLang="zh-CN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n-ea"/>
              </a:rPr>
              <a:t> !  </a:t>
            </a:r>
            <a:endParaRPr lang="zh-CN" alt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+mn-ea"/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/>
        </p:nvSpPr>
        <p:spPr bwMode="auto">
          <a:xfrm>
            <a:off x="3563888" y="118593"/>
            <a:ext cx="4608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3600" b="1" dirty="0">
                <a:latin typeface="Constantia" pitchFamily="18" charset="0"/>
              </a:rPr>
              <a:t>(Grade 8  Volume II)  </a:t>
            </a:r>
            <a:endParaRPr lang="zh-CN" altLang="en-US" sz="3600" b="1" dirty="0">
              <a:latin typeface="Constantia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51520" y="1484784"/>
            <a:ext cx="2952328" cy="1371600"/>
            <a:chOff x="2411760" y="836712"/>
            <a:chExt cx="2952328" cy="1371600"/>
          </a:xfrm>
        </p:grpSpPr>
        <p:sp>
          <p:nvSpPr>
            <p:cNvPr id="2052" name="椭圆 8"/>
            <p:cNvSpPr>
              <a:spLocks noChangeArrowheads="1"/>
            </p:cNvSpPr>
            <p:nvPr/>
          </p:nvSpPr>
          <p:spPr bwMode="auto">
            <a:xfrm>
              <a:off x="2411760" y="836712"/>
              <a:ext cx="2590800" cy="1371600"/>
            </a:xfrm>
            <a:prstGeom prst="ellipse">
              <a:avLst/>
            </a:prstGeom>
            <a:solidFill>
              <a:srgbClr val="7030A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053" name="TextBox 9"/>
            <p:cNvSpPr txBox="1">
              <a:spLocks noChangeArrowheads="1"/>
            </p:cNvSpPr>
            <p:nvPr/>
          </p:nvSpPr>
          <p:spPr bwMode="auto">
            <a:xfrm>
              <a:off x="2773288" y="1052736"/>
              <a:ext cx="25908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5400" dirty="0">
                  <a:solidFill>
                    <a:schemeClr val="bg1"/>
                  </a:solidFill>
                  <a:latin typeface="Impact" pitchFamily="34" charset="0"/>
                </a:rPr>
                <a:t>Unit 6</a:t>
              </a:r>
              <a:endParaRPr lang="zh-CN" altLang="en-US" sz="5400" dirty="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pic>
        <p:nvPicPr>
          <p:cNvPr id="9" name="图片 8" descr="201412230428095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68960"/>
            <a:ext cx="9144000" cy="37890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07704" y="5903895"/>
            <a:ext cx="7236296" cy="954107"/>
          </a:xfrm>
          <a:prstGeom prst="rect">
            <a:avLst/>
          </a:prstGeom>
          <a:solidFill>
            <a:schemeClr val="bg1">
              <a:lumMod val="65000"/>
              <a:alpha val="56863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Zhengzhou </a:t>
            </a:r>
            <a:r>
              <a:rPr lang="en-US" altLang="zh-CN" sz="2800" b="1" dirty="0" err="1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Fengyang</a:t>
            </a:r>
            <a:r>
              <a:rPr lang="en-US" altLang="zh-CN" sz="2800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 Foreign Language School </a:t>
            </a:r>
          </a:p>
          <a:p>
            <a:r>
              <a:rPr lang="en-US" altLang="zh-CN" sz="2800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                                    Cao </a:t>
            </a:r>
            <a:r>
              <a:rPr lang="en-US" altLang="zh-CN" sz="2800" b="1" dirty="0" err="1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Xin</a:t>
            </a:r>
            <a:endParaRPr lang="zh-CN" altLang="en-US" sz="2800" b="1" dirty="0">
              <a:solidFill>
                <a:srgbClr val="FFFF00"/>
              </a:solidFill>
              <a:latin typeface="Cambria Math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1700808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latin typeface="Mongolian Baiti" pitchFamily="66" charset="0"/>
                <a:cs typeface="Mongolian Baiti" pitchFamily="66" charset="0"/>
              </a:rPr>
              <a:t>Hansel and Gretel</a:t>
            </a:r>
            <a:endParaRPr lang="zh-CN" altLang="en-US" sz="5400" b="1" dirty="0">
              <a:latin typeface="Mongolian Baiti" pitchFamily="66" charset="0"/>
              <a:cs typeface="Mongolian Baiti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95536" y="116632"/>
            <a:ext cx="8352928" cy="648072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45791" dir="3378596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            </a:t>
            </a:r>
            <a:r>
              <a:rPr kumimoji="0" lang="en-US" altLang="zh-CN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         </a:t>
            </a:r>
            <a:r>
              <a:rPr lang="en-US" altLang="zh-CN" sz="3600" b="1" u="sng" dirty="0" smtClean="0"/>
              <a:t>Development</a:t>
            </a:r>
          </a:p>
          <a:p>
            <a:pPr>
              <a:lnSpc>
                <a:spcPts val="4400"/>
              </a:lnSpc>
            </a:pPr>
            <a:r>
              <a:rPr lang="en-US" altLang="zh-CN" sz="3600" b="1" dirty="0" smtClean="0"/>
              <a:t>(Children’s  plans to ______ themselves) </a:t>
            </a:r>
          </a:p>
          <a:p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Plan A:  </a:t>
            </a:r>
            <a:endParaRPr kumimoji="0" lang="en-US" alt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defTabSz="914400" rtl="0" eaLnBrk="1" fontAlgn="base" latinLnBrk="0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Dropping ______________ along the way to______ them  when</a:t>
            </a:r>
            <a:r>
              <a:rPr lang="en-US" altLang="zh-CN" sz="36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 the ________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is _______bright. They</a:t>
            </a:r>
            <a:r>
              <a:rPr kumimoji="0" lang="en-US" altLang="zh-CN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________  successfully. </a:t>
            </a:r>
            <a:endParaRPr kumimoji="0" lang="en-US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defTabSz="914400" rtl="0" eaLnBrk="1" fontAlgn="base" latinLnBrk="0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Plan B: </a:t>
            </a:r>
            <a:endParaRPr kumimoji="0" lang="en-US" alt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__________some ___________</a:t>
            </a:r>
            <a:r>
              <a:rPr lang="en-US" altLang="zh-CN" sz="36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____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on the ground _________ of the stones. But the ________ eat them. So the children _____________. </a:t>
            </a:r>
            <a:endParaRPr kumimoji="0" lang="zh-CN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23528" y="548680"/>
            <a:ext cx="8568952" cy="5472608"/>
          </a:xfrm>
          <a:prstGeom prst="rect">
            <a:avLst/>
          </a:prstGeom>
          <a:solidFill>
            <a:srgbClr val="D5E1E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45791" dir="3378596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ts val="5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1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                              </a:t>
            </a:r>
            <a:r>
              <a:rPr kumimoji="0" lang="en-US" altLang="zh-CN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The End</a:t>
            </a:r>
          </a:p>
          <a:p>
            <a:pPr marL="0" marR="0" lvl="0" indent="0" algn="just" defTabSz="914400" rtl="0" eaLnBrk="1" fontAlgn="base" latinLnBrk="0" hangingPunct="1">
              <a:lnSpc>
                <a:spcPts val="5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600" b="1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Hansel and Gretel…</a:t>
            </a:r>
            <a:endParaRPr kumimoji="0" lang="en-US" alt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ts val="5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keep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walking         ________ the bird’s song         </a:t>
            </a:r>
          </a:p>
          <a:p>
            <a:pPr marL="0" marR="0" lvl="0" indent="0" algn="just" defTabSz="914400" rtl="0" eaLnBrk="1" fontAlgn="base" latinLnBrk="0" hangingPunct="1">
              <a:lnSpc>
                <a:spcPts val="5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6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        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the bird _____ them </a:t>
            </a:r>
            <a:r>
              <a:rPr kumimoji="0" lang="en-US" altLang="zh-CN" sz="36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____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 house made  of  bread, cake and candy        _______ part of the house </a:t>
            </a:r>
            <a:r>
              <a:rPr kumimoji="0" lang="en-US" altLang="zh-CN" sz="36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     ________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the ______ of an old woman</a:t>
            </a:r>
            <a:endParaRPr kumimoji="0" lang="en-US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2915816" y="2348880"/>
            <a:ext cx="720080" cy="3600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右箭头 3"/>
          <p:cNvSpPr/>
          <p:nvPr/>
        </p:nvSpPr>
        <p:spPr>
          <a:xfrm>
            <a:off x="467544" y="3068960"/>
            <a:ext cx="720080" cy="3600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右箭头 4"/>
          <p:cNvSpPr/>
          <p:nvPr/>
        </p:nvSpPr>
        <p:spPr>
          <a:xfrm>
            <a:off x="5436096" y="3861048"/>
            <a:ext cx="720080" cy="3600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>
            <a:off x="2987824" y="4653136"/>
            <a:ext cx="720080" cy="3600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0_副本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6" y="-171400"/>
            <a:ext cx="9396536" cy="72728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91680" y="2609620"/>
            <a:ext cx="2736304" cy="128496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2800" b="1" dirty="0" smtClean="0"/>
              <a:t>   </a:t>
            </a:r>
            <a:r>
              <a:rPr lang="en-US" altLang="zh-CN" sz="2800" b="1" u="sng" dirty="0" smtClean="0"/>
              <a:t>Development</a:t>
            </a:r>
          </a:p>
          <a:p>
            <a:pPr>
              <a:lnSpc>
                <a:spcPts val="3100"/>
              </a:lnSpc>
            </a:pPr>
            <a:r>
              <a:rPr lang="en-US" altLang="zh-CN" sz="2800" b="1" dirty="0" smtClean="0"/>
              <a:t>(Children’s plans)</a:t>
            </a:r>
          </a:p>
          <a:p>
            <a:pPr>
              <a:lnSpc>
                <a:spcPts val="3100"/>
              </a:lnSpc>
            </a:pPr>
            <a:endParaRPr lang="en-US" altLang="zh-CN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9672" y="548680"/>
            <a:ext cx="2808312" cy="1261884"/>
          </a:xfrm>
          <a:prstGeom prst="rect">
            <a:avLst/>
          </a:prstGeom>
          <a:solidFill>
            <a:srgbClr val="FFDD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      </a:t>
            </a:r>
            <a:r>
              <a:rPr lang="en-US" altLang="zh-CN" sz="2800" b="1" u="sng" dirty="0" smtClean="0"/>
              <a:t>Characters</a:t>
            </a:r>
          </a:p>
          <a:p>
            <a:endParaRPr lang="en-US" altLang="zh-CN" sz="2400" b="1" dirty="0" smtClean="0"/>
          </a:p>
          <a:p>
            <a:endParaRPr lang="zh-CN" alt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548680"/>
            <a:ext cx="2736304" cy="1261884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          </a:t>
            </a:r>
            <a:r>
              <a:rPr lang="en-US" altLang="zh-CN" sz="2800" b="1" u="sng" dirty="0" smtClean="0"/>
              <a:t>Setting</a:t>
            </a:r>
          </a:p>
          <a:p>
            <a:endParaRPr lang="en-US" altLang="zh-CN" sz="2400" b="1" dirty="0" smtClean="0"/>
          </a:p>
          <a:p>
            <a:endParaRPr lang="zh-CN" alt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2609620"/>
            <a:ext cx="2736304" cy="12849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2800" b="1" dirty="0" smtClean="0"/>
              <a:t>         </a:t>
            </a:r>
            <a:r>
              <a:rPr lang="en-US" altLang="zh-CN" sz="2800" b="1" u="sng" dirty="0" smtClean="0"/>
              <a:t>The End</a:t>
            </a:r>
          </a:p>
          <a:p>
            <a:pPr>
              <a:lnSpc>
                <a:spcPts val="3100"/>
              </a:lnSpc>
            </a:pPr>
            <a:endParaRPr lang="en-US" altLang="zh-CN" sz="2400" b="1" dirty="0" smtClean="0"/>
          </a:p>
          <a:p>
            <a:pPr>
              <a:lnSpc>
                <a:spcPts val="3100"/>
              </a:lnSpc>
            </a:pPr>
            <a:endParaRPr lang="zh-CN" altLang="en-US" sz="2400" b="1" dirty="0"/>
          </a:p>
        </p:txBody>
      </p:sp>
      <p:pic>
        <p:nvPicPr>
          <p:cNvPr id="14" name="图片 13" descr="3753eb95d143ad4ba9cd174082025aafa50f062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3933056"/>
            <a:ext cx="2719764" cy="10134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43808" y="1908123"/>
            <a:ext cx="3384376" cy="58477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  Story Elements</a:t>
            </a:r>
            <a:endParaRPr lang="zh-CN" altLang="en-US" sz="3200" b="1" dirty="0">
              <a:solidFill>
                <a:schemeClr val="bg1"/>
              </a:solidFill>
              <a:latin typeface="Cambria Math" pitchFamily="18" charset="0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2987824" y="1700808"/>
            <a:ext cx="288032" cy="216024"/>
          </a:xfrm>
          <a:prstGeom prst="triangle">
            <a:avLst/>
          </a:prstGeom>
          <a:solidFill>
            <a:srgbClr val="5F5F5F"/>
          </a:solidFill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等腰三角形 14"/>
          <p:cNvSpPr/>
          <p:nvPr/>
        </p:nvSpPr>
        <p:spPr>
          <a:xfrm>
            <a:off x="5796136" y="1700808"/>
            <a:ext cx="288032" cy="216024"/>
          </a:xfrm>
          <a:prstGeom prst="triangle">
            <a:avLst/>
          </a:prstGeom>
          <a:solidFill>
            <a:srgbClr val="5F5F5F"/>
          </a:solidFill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等腰三角形 16"/>
          <p:cNvSpPr/>
          <p:nvPr/>
        </p:nvSpPr>
        <p:spPr>
          <a:xfrm flipV="1">
            <a:off x="2987824" y="2492896"/>
            <a:ext cx="288032" cy="216024"/>
          </a:xfrm>
          <a:prstGeom prst="triangle">
            <a:avLst/>
          </a:prstGeom>
          <a:solidFill>
            <a:srgbClr val="5F5F5F"/>
          </a:solidFill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等腰三角形 17"/>
          <p:cNvSpPr/>
          <p:nvPr/>
        </p:nvSpPr>
        <p:spPr>
          <a:xfrm flipV="1">
            <a:off x="5796136" y="2492896"/>
            <a:ext cx="288032" cy="216024"/>
          </a:xfrm>
          <a:prstGeom prst="triangle">
            <a:avLst/>
          </a:prstGeom>
          <a:solidFill>
            <a:srgbClr val="5F5F5F"/>
          </a:solidFill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6" name="Friends-久石让。钢琴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60432" y="6237312"/>
            <a:ext cx="440432" cy="440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187624" y="332656"/>
            <a:ext cx="6984776" cy="5760640"/>
          </a:xfrm>
          <a:prstGeom prst="rect">
            <a:avLst/>
          </a:prstGeom>
          <a:solidFill>
            <a:srgbClr val="FFDD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45791" dir="3378596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                   </a:t>
            </a:r>
            <a:r>
              <a:rPr kumimoji="0" lang="en-US" altLang="zh-CN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Characters</a:t>
            </a:r>
            <a:endParaRPr kumimoji="0" lang="en-US" altLang="zh-CN" sz="3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*Hansel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*______________________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*______________________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*______________________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*______________________</a:t>
            </a:r>
            <a:endParaRPr kumimoji="0" lang="zh-CN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1918575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99"/>
                </a:solidFill>
              </a:rPr>
              <a:t>Gretel</a:t>
            </a:r>
            <a:endParaRPr lang="zh-CN" altLang="en-US" sz="3600" b="1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2996955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99"/>
                </a:solidFill>
              </a:rPr>
              <a:t>father</a:t>
            </a:r>
            <a:endParaRPr lang="zh-CN" altLang="en-US" sz="3600" b="1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4077075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99"/>
                </a:solidFill>
              </a:rPr>
              <a:t>stepmother</a:t>
            </a:r>
            <a:endParaRPr lang="zh-CN" altLang="en-US" sz="3600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5157195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99"/>
                </a:solidFill>
              </a:rPr>
              <a:t>the old</a:t>
            </a:r>
            <a:r>
              <a:rPr lang="zh-CN" altLang="en-US" sz="3600" b="1" dirty="0" smtClean="0">
                <a:solidFill>
                  <a:srgbClr val="000099"/>
                </a:solidFill>
              </a:rPr>
              <a:t> </a:t>
            </a:r>
            <a:r>
              <a:rPr lang="en-US" altLang="zh-CN" sz="3600" b="1" dirty="0" smtClean="0">
                <a:solidFill>
                  <a:srgbClr val="000099"/>
                </a:solidFill>
              </a:rPr>
              <a:t>woman</a:t>
            </a:r>
            <a:endParaRPr lang="zh-CN" altLang="en-US" sz="36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539552" y="188640"/>
            <a:ext cx="8136904" cy="6192688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45791" dir="3378596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                      </a:t>
            </a:r>
            <a:r>
              <a:rPr kumimoji="0" lang="en-US" altLang="zh-CN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     </a:t>
            </a:r>
            <a:r>
              <a:rPr kumimoji="0" lang="en-US" altLang="zh-CN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Setting</a:t>
            </a:r>
            <a:endParaRPr kumimoji="0" lang="en-US" alt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Where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: leave the children to die</a:t>
            </a: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6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               _____________</a:t>
            </a:r>
            <a:endParaRPr lang="en-US" altLang="zh-CN" sz="3600" dirty="0" smtClean="0"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Why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: *the _______ was so _________    </a:t>
            </a: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6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             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that no ________would grow</a:t>
            </a: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6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           *the whole family would die ______   </a:t>
            </a: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6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              the two children ___________</a:t>
            </a:r>
            <a:endParaRPr kumimoji="0" lang="en-US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1846565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99"/>
                </a:solidFill>
              </a:rPr>
              <a:t>in the forest</a:t>
            </a:r>
            <a:endParaRPr lang="zh-CN" altLang="en-US" sz="3600" b="1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152" y="249289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99"/>
                </a:solidFill>
              </a:rPr>
              <a:t>dry</a:t>
            </a:r>
            <a:endParaRPr lang="zh-CN" altLang="en-US" sz="3600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321297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99"/>
                </a:solidFill>
              </a:rPr>
              <a:t>food</a:t>
            </a:r>
            <a:endParaRPr lang="zh-CN" altLang="en-US" sz="3600" b="1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2280" y="386104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99"/>
                </a:solidFill>
              </a:rPr>
              <a:t>unless</a:t>
            </a:r>
            <a:endParaRPr lang="zh-CN" altLang="en-US" sz="3600" b="1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443711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99"/>
                </a:solidFill>
              </a:rPr>
              <a:t>were killed</a:t>
            </a:r>
            <a:endParaRPr lang="zh-CN" altLang="en-US" sz="3600" b="1" dirty="0">
              <a:solidFill>
                <a:srgbClr val="00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256490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99"/>
                </a:solidFill>
              </a:rPr>
              <a:t>weather</a:t>
            </a:r>
            <a:endParaRPr lang="zh-CN" altLang="en-US" sz="36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95536" y="116632"/>
            <a:ext cx="8352928" cy="6408712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45791" dir="3378596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          </a:t>
            </a:r>
            <a:r>
              <a:rPr kumimoji="0" lang="en-US" altLang="zh-CN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             </a:t>
            </a:r>
            <a:r>
              <a:rPr kumimoji="0" lang="en-US" altLang="zh-CN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Development</a:t>
            </a:r>
            <a:endParaRPr kumimoji="0" lang="en-US" altLang="zh-CN" sz="3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      (Children’s plans to</a:t>
            </a:r>
            <a:r>
              <a:rPr kumimoji="0" lang="en-US" altLang="zh-CN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_____ themselves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)</a:t>
            </a:r>
            <a:endParaRPr kumimoji="0" lang="en-US" alt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Plan A:  </a:t>
            </a:r>
            <a:endParaRPr kumimoji="0" lang="en-US" alt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Dropping ______________ along the way to see them when the _____ </a:t>
            </a:r>
            <a:r>
              <a:rPr lang="en-US" altLang="zh-CN" sz="36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i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s _______</a:t>
            </a:r>
            <a:r>
              <a:rPr kumimoji="0" lang="en-US" altLang="zh-CN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bright. They _________  successfully. </a:t>
            </a:r>
            <a:endParaRPr kumimoji="0" lang="en-US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Plan B: </a:t>
            </a:r>
            <a:endParaRPr kumimoji="0" lang="en-US" alt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__________some ___________</a:t>
            </a:r>
            <a:r>
              <a:rPr lang="en-US" altLang="zh-CN" sz="36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___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on the ground _______</a:t>
            </a:r>
            <a:r>
              <a:rPr kumimoji="0" lang="en-US" altLang="zh-CN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of the stones 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. But the ______eat them. So the children ________. </a:t>
            </a:r>
            <a:endParaRPr kumimoji="0" lang="zh-CN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69269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99"/>
                </a:solidFill>
              </a:rPr>
              <a:t>save</a:t>
            </a:r>
            <a:endParaRPr lang="zh-CN" altLang="en-US" sz="3600" b="1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170080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99"/>
                </a:solidFill>
              </a:rPr>
              <a:t>white stones</a:t>
            </a:r>
            <a:endParaRPr lang="zh-CN" altLang="en-US" sz="3600" b="1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2350621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99"/>
                </a:solidFill>
              </a:rPr>
              <a:t>shining</a:t>
            </a:r>
            <a:endParaRPr lang="zh-CN" altLang="en-US" sz="3600" b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285293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99"/>
                </a:solidFill>
              </a:rPr>
              <a:t>get home</a:t>
            </a:r>
            <a:endParaRPr lang="zh-CN" altLang="en-US" sz="3600" b="1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99"/>
                </a:solidFill>
              </a:rPr>
              <a:t>Dropping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3928" y="4510861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99"/>
                </a:solidFill>
              </a:rPr>
              <a:t>pieces of bread</a:t>
            </a:r>
            <a:endParaRPr lang="zh-CN" altLang="en-US" sz="3600" b="1" dirty="0">
              <a:solidFill>
                <a:srgbClr val="00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5589240"/>
            <a:ext cx="147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99"/>
                </a:solidFill>
              </a:rPr>
              <a:t>birds</a:t>
            </a:r>
            <a:endParaRPr lang="zh-CN" altLang="en-US" sz="3600" b="1" dirty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0" y="551723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99"/>
                </a:solidFill>
              </a:rPr>
              <a:t>get lost</a:t>
            </a:r>
            <a:endParaRPr lang="zh-CN" altLang="en-US" sz="3600" b="1" dirty="0">
              <a:solidFill>
                <a:srgbClr val="00009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7704" y="508518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99"/>
                </a:solidFill>
              </a:rPr>
              <a:t>instead</a:t>
            </a:r>
            <a:endParaRPr lang="zh-CN" altLang="en-US" sz="3600" b="1" dirty="0">
              <a:solidFill>
                <a:srgbClr val="000099"/>
              </a:solidFill>
            </a:endParaRPr>
          </a:p>
        </p:txBody>
      </p:sp>
      <p:pic>
        <p:nvPicPr>
          <p:cNvPr id="15" name="图片 14" descr="x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196752"/>
            <a:ext cx="720080" cy="720080"/>
          </a:xfrm>
          <a:prstGeom prst="rect">
            <a:avLst/>
          </a:prstGeom>
        </p:spPr>
      </p:pic>
      <p:pic>
        <p:nvPicPr>
          <p:cNvPr id="17" name="图片 16" descr="z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3936437"/>
            <a:ext cx="720080" cy="7166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0" y="234888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99"/>
                </a:solidFill>
              </a:rPr>
              <a:t>moon</a:t>
            </a:r>
            <a:endParaRPr lang="zh-CN" altLang="en-US" sz="36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6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23528" y="548680"/>
            <a:ext cx="8568952" cy="5472608"/>
          </a:xfrm>
          <a:prstGeom prst="rect">
            <a:avLst/>
          </a:prstGeom>
          <a:solidFill>
            <a:srgbClr val="D5E1E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45791" dir="3378596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ts val="5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                              </a:t>
            </a:r>
            <a:r>
              <a:rPr kumimoji="0" lang="en-US" altLang="zh-CN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The End</a:t>
            </a:r>
          </a:p>
          <a:p>
            <a:pPr marL="0" marR="0" lvl="0" indent="0" algn="just" defTabSz="914400" rtl="0" eaLnBrk="1" fontAlgn="base" latinLnBrk="0" hangingPunct="1">
              <a:lnSpc>
                <a:spcPts val="5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600" b="1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Hansel and Gretel…</a:t>
            </a:r>
            <a:endParaRPr kumimoji="0" lang="en-US" alt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ts val="5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keep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walking         ________ the bird’s song         </a:t>
            </a:r>
          </a:p>
          <a:p>
            <a:pPr marL="0" marR="0" lvl="0" indent="0" algn="just" defTabSz="914400" rtl="0" eaLnBrk="1" fontAlgn="base" latinLnBrk="0" hangingPunct="1">
              <a:lnSpc>
                <a:spcPts val="5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6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        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the bird _____ them</a:t>
            </a:r>
            <a:r>
              <a:rPr kumimoji="0" lang="en-US" altLang="zh-CN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r>
              <a:rPr lang="en-US" altLang="zh-CN" sz="36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___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a house made  of  bread, cake and candy        _______ part of the house </a:t>
            </a:r>
            <a:r>
              <a:rPr kumimoji="0" lang="en-US" altLang="zh-CN" sz="36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     ________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the </a:t>
            </a:r>
            <a:r>
              <a:rPr lang="en-US" altLang="zh-CN" sz="36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_______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of an old woman </a:t>
            </a:r>
            <a:endParaRPr kumimoji="0" lang="en-US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2915816" y="2348880"/>
            <a:ext cx="720080" cy="3600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右箭头 3"/>
          <p:cNvSpPr/>
          <p:nvPr/>
        </p:nvSpPr>
        <p:spPr>
          <a:xfrm>
            <a:off x="467544" y="3068960"/>
            <a:ext cx="720080" cy="3600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右箭头 4"/>
          <p:cNvSpPr/>
          <p:nvPr/>
        </p:nvSpPr>
        <p:spPr>
          <a:xfrm>
            <a:off x="5436096" y="3861048"/>
            <a:ext cx="720080" cy="3600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>
            <a:off x="2987824" y="4653136"/>
            <a:ext cx="720080" cy="3600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851920" y="2132859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99"/>
                </a:solidFill>
              </a:rPr>
              <a:t>follow</a:t>
            </a:r>
            <a:endParaRPr lang="zh-CN" altLang="en-US" sz="3600" b="1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2926685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99"/>
                </a:solidFill>
              </a:rPr>
              <a:t>leads</a:t>
            </a:r>
            <a:endParaRPr lang="zh-CN" altLang="en-US" sz="3600" b="1" dirty="0">
              <a:solidFill>
                <a:srgbClr val="00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3645027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99"/>
                </a:solidFill>
              </a:rPr>
              <a:t>eat</a:t>
            </a:r>
            <a:endParaRPr lang="zh-CN" altLang="en-US" sz="3600" b="1" dirty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68" y="4438853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99"/>
                </a:solidFill>
              </a:rPr>
              <a:t>hear</a:t>
            </a:r>
            <a:endParaRPr lang="zh-CN" altLang="en-US" sz="3600" b="1" dirty="0">
              <a:solidFill>
                <a:srgbClr val="00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2924947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99"/>
                </a:solidFill>
              </a:rPr>
              <a:t>to</a:t>
            </a:r>
            <a:endParaRPr lang="zh-CN" altLang="en-US" sz="3600" b="1" dirty="0">
              <a:solidFill>
                <a:srgbClr val="0000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4248" y="443711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99"/>
                </a:solidFill>
              </a:rPr>
              <a:t>voice</a:t>
            </a:r>
            <a:endParaRPr lang="zh-CN" altLang="en-US" sz="36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122299">
            <a:off x="183737" y="541015"/>
            <a:ext cx="3057831" cy="707886"/>
          </a:xfrm>
          <a:prstGeom prst="rect">
            <a:avLst/>
          </a:prstGeom>
          <a:solidFill>
            <a:srgbClr val="F2CB3A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Constantia" pitchFamily="18" charset="0"/>
              </a:rPr>
              <a:t>Story Chain</a:t>
            </a:r>
            <a:endParaRPr lang="zh-CN" altLang="en-US" sz="4000" b="1" dirty="0">
              <a:latin typeface="Constantia" pitchFamily="18" charset="0"/>
            </a:endParaRPr>
          </a:p>
        </p:txBody>
      </p:sp>
      <p:pic>
        <p:nvPicPr>
          <p:cNvPr id="8" name="图片 7" descr="timgCAU8DC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7560840" cy="4578123"/>
          </a:xfrm>
          <a:prstGeom prst="rect">
            <a:avLst/>
          </a:prstGeom>
        </p:spPr>
      </p:pic>
      <p:pic>
        <p:nvPicPr>
          <p:cNvPr id="9" name="图片 8" descr="1349672578008065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365104"/>
            <a:ext cx="1716095" cy="17281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11560" y="1988840"/>
            <a:ext cx="3456384" cy="3539430"/>
          </a:xfrm>
          <a:prstGeom prst="rect">
            <a:avLst/>
          </a:prstGeom>
          <a:solidFill>
            <a:srgbClr val="D3B58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Once upon a time, there were two poor children called Hansel and Gretel…</a:t>
            </a:r>
          </a:p>
          <a:p>
            <a:endParaRPr lang="en-US" altLang="zh-CN" sz="3200" dirty="0" smtClean="0">
              <a:latin typeface="Comic Sans MS" pitchFamily="66" charset="0"/>
            </a:endParaRPr>
          </a:p>
          <a:p>
            <a:r>
              <a:rPr lang="en-US" altLang="zh-CN" sz="3200" dirty="0" smtClean="0">
                <a:latin typeface="Comic Sans MS" pitchFamily="66" charset="0"/>
              </a:rPr>
              <a:t> </a:t>
            </a:r>
            <a:endParaRPr lang="zh-CN" altLang="en-US" sz="32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260648"/>
            <a:ext cx="5472608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altLang="zh-CN" sz="3200" b="1" dirty="0" smtClean="0">
                <a:latin typeface="Constantia" pitchFamily="18" charset="0"/>
                <a:ea typeface="Tahoma" pitchFamily="34" charset="0"/>
                <a:cs typeface="Tahoma" pitchFamily="34" charset="0"/>
              </a:rPr>
              <a:t>Work in a group to retell the story with the help of the mind map.   </a:t>
            </a:r>
            <a:endParaRPr lang="zh-CN" altLang="en-US" sz="3200" b="1" dirty="0">
              <a:latin typeface="Constantia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27384"/>
            <a:ext cx="360000" cy="1440000"/>
          </a:xfrm>
          <a:prstGeom prst="rect">
            <a:avLst/>
          </a:prstGeom>
          <a:solidFill>
            <a:srgbClr val="91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772816"/>
            <a:ext cx="180000" cy="1440000"/>
          </a:xfrm>
          <a:prstGeom prst="rect">
            <a:avLst/>
          </a:prstGeom>
          <a:solidFill>
            <a:srgbClr val="FF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3501008"/>
            <a:ext cx="180000" cy="1440000"/>
          </a:xfrm>
          <a:prstGeom prst="rect">
            <a:avLst/>
          </a:prstGeom>
          <a:solidFill>
            <a:srgbClr val="00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5373216"/>
            <a:ext cx="180000" cy="1440000"/>
          </a:xfrm>
          <a:prstGeom prst="rect">
            <a:avLst/>
          </a:prstGeom>
          <a:solidFill>
            <a:srgbClr val="FF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88640"/>
            <a:ext cx="3220753" cy="646331"/>
          </a:xfrm>
          <a:prstGeom prst="rect">
            <a:avLst/>
          </a:prstGeom>
          <a:solidFill>
            <a:srgbClr val="F0C114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Continuation</a:t>
            </a:r>
            <a:endParaRPr lang="zh-CN" altLang="en-US" sz="36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11560" y="3212976"/>
            <a:ext cx="8208912" cy="0"/>
          </a:xfrm>
          <a:prstGeom prst="line">
            <a:avLst/>
          </a:prstGeom>
          <a:ln w="25400">
            <a:solidFill>
              <a:srgbClr val="FF47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827587" y="3101877"/>
            <a:ext cx="168019" cy="224025"/>
          </a:xfrm>
          <a:prstGeom prst="ellipse">
            <a:avLst/>
          </a:prstGeom>
          <a:solidFill>
            <a:srgbClr val="00C5BE"/>
          </a:solidFill>
          <a:ln w="508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531776" y="3101877"/>
            <a:ext cx="168019" cy="224025"/>
          </a:xfrm>
          <a:prstGeom prst="ellipse">
            <a:avLst/>
          </a:prstGeom>
          <a:solidFill>
            <a:srgbClr val="00C5BE"/>
          </a:solidFill>
          <a:ln w="508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823237" y="3101877"/>
            <a:ext cx="168019" cy="224025"/>
          </a:xfrm>
          <a:prstGeom prst="ellipse">
            <a:avLst/>
          </a:prstGeom>
          <a:solidFill>
            <a:srgbClr val="00C5BE"/>
          </a:solidFill>
          <a:ln w="508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115952" y="3101877"/>
            <a:ext cx="168019" cy="224025"/>
          </a:xfrm>
          <a:prstGeom prst="ellipse">
            <a:avLst/>
          </a:prstGeom>
          <a:solidFill>
            <a:srgbClr val="00C5BE"/>
          </a:solidFill>
          <a:ln w="508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818887" y="3101877"/>
            <a:ext cx="168019" cy="224025"/>
          </a:xfrm>
          <a:prstGeom prst="ellipse">
            <a:avLst/>
          </a:prstGeom>
          <a:solidFill>
            <a:srgbClr val="00C5BE"/>
          </a:solidFill>
          <a:ln w="508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364091" y="3101877"/>
            <a:ext cx="168019" cy="224025"/>
          </a:xfrm>
          <a:prstGeom prst="ellipse">
            <a:avLst/>
          </a:prstGeom>
          <a:solidFill>
            <a:srgbClr val="00C5BE"/>
          </a:solidFill>
          <a:ln w="508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068280" y="3101877"/>
            <a:ext cx="168019" cy="224025"/>
          </a:xfrm>
          <a:prstGeom prst="ellipse">
            <a:avLst/>
          </a:prstGeom>
          <a:solidFill>
            <a:srgbClr val="00C5BE"/>
          </a:solidFill>
          <a:ln w="508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884368" y="3132967"/>
            <a:ext cx="168019" cy="224025"/>
          </a:xfrm>
          <a:prstGeom prst="ellipse">
            <a:avLst/>
          </a:prstGeom>
          <a:solidFill>
            <a:srgbClr val="00C5BE"/>
          </a:solidFill>
          <a:ln w="508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7" name="组合 20"/>
          <p:cNvGrpSpPr/>
          <p:nvPr/>
        </p:nvGrpSpPr>
        <p:grpSpPr>
          <a:xfrm>
            <a:off x="7261243" y="260648"/>
            <a:ext cx="1715377" cy="1490894"/>
            <a:chOff x="7203108" y="767104"/>
            <a:chExt cx="1382419" cy="1728270"/>
          </a:xfrm>
        </p:grpSpPr>
        <p:sp>
          <p:nvSpPr>
            <p:cNvPr id="17" name="泪滴形 16"/>
            <p:cNvSpPr/>
            <p:nvPr/>
          </p:nvSpPr>
          <p:spPr>
            <a:xfrm rot="8100000">
              <a:off x="7203108" y="767104"/>
              <a:ext cx="1382419" cy="1728270"/>
            </a:xfrm>
            <a:prstGeom prst="teardrop">
              <a:avLst>
                <a:gd name="adj" fmla="val 200000"/>
              </a:avLst>
            </a:prstGeom>
            <a:solidFill>
              <a:srgbClr val="91D101"/>
            </a:solidFill>
            <a:ln>
              <a:solidFill>
                <a:srgbClr val="91D10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7286228" y="1046039"/>
              <a:ext cx="1231491" cy="12314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99065" y="1359328"/>
              <a:ext cx="1205525" cy="4236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 smtClean="0">
                  <a:latin typeface="微软雅黑" pitchFamily="34" charset="-122"/>
                  <a:ea typeface="微软雅黑" pitchFamily="34" charset="-122"/>
                </a:rPr>
                <a:t>Ending?</a:t>
              </a:r>
              <a:endParaRPr lang="zh-CN" altLang="en-US" sz="28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6" name="左大括号 25"/>
          <p:cNvSpPr/>
          <p:nvPr/>
        </p:nvSpPr>
        <p:spPr>
          <a:xfrm rot="5400000">
            <a:off x="5985014" y="1895976"/>
            <a:ext cx="618353" cy="1716192"/>
          </a:xfrm>
          <a:prstGeom prst="leftBrace">
            <a:avLst>
              <a:gd name="adj1" fmla="val 12860"/>
              <a:gd name="adj2" fmla="val 49999"/>
            </a:avLst>
          </a:prstGeom>
          <a:ln w="25400">
            <a:solidFill>
              <a:srgbClr val="FFA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" name="左大括号 26"/>
          <p:cNvSpPr/>
          <p:nvPr/>
        </p:nvSpPr>
        <p:spPr>
          <a:xfrm rot="5400000">
            <a:off x="1454514" y="1901977"/>
            <a:ext cx="618353" cy="1704189"/>
          </a:xfrm>
          <a:prstGeom prst="leftBrace">
            <a:avLst>
              <a:gd name="adj1" fmla="val 12860"/>
              <a:gd name="adj2" fmla="val 49999"/>
            </a:avLst>
          </a:prstGeom>
          <a:ln w="25400">
            <a:solidFill>
              <a:srgbClr val="FFA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8" name="左大括号 27"/>
          <p:cNvSpPr/>
          <p:nvPr/>
        </p:nvSpPr>
        <p:spPr>
          <a:xfrm rot="5400000">
            <a:off x="3580326" y="1783543"/>
            <a:ext cx="618353" cy="1941057"/>
          </a:xfrm>
          <a:prstGeom prst="leftBrace">
            <a:avLst>
              <a:gd name="adj1" fmla="val 12860"/>
              <a:gd name="adj2" fmla="val 49999"/>
            </a:avLst>
          </a:prstGeom>
          <a:ln w="25400">
            <a:solidFill>
              <a:srgbClr val="FFA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1560" y="1772816"/>
            <a:ext cx="2088232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Beginning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43808" y="1772816"/>
            <a:ext cx="266429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Development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52120" y="1772816"/>
            <a:ext cx="151304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Climax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5536" y="3501008"/>
            <a:ext cx="8532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dirty="0" smtClean="0">
                <a:solidFill>
                  <a:schemeClr val="bg1"/>
                </a:solidFill>
              </a:rPr>
              <a:t>▶ </a:t>
            </a:r>
            <a:r>
              <a:rPr lang="en-US" altLang="zh-CN" sz="3600" dirty="0" smtClean="0">
                <a:solidFill>
                  <a:schemeClr val="bg1"/>
                </a:solidFill>
              </a:rPr>
              <a:t>What happened between the witch and  </a:t>
            </a:r>
          </a:p>
          <a:p>
            <a:r>
              <a:rPr lang="en-US" altLang="zh-CN" sz="3600" dirty="0" smtClean="0">
                <a:solidFill>
                  <a:schemeClr val="bg1"/>
                </a:solidFill>
              </a:rPr>
              <a:t>   the children?</a:t>
            </a:r>
          </a:p>
          <a:p>
            <a:r>
              <a:rPr lang="zh-CN" altLang="zh-CN" sz="3600" dirty="0" smtClean="0">
                <a:solidFill>
                  <a:schemeClr val="bg1"/>
                </a:solidFill>
              </a:rPr>
              <a:t>▶ </a:t>
            </a:r>
            <a:r>
              <a:rPr lang="en-US" altLang="zh-CN" sz="3600" dirty="0" smtClean="0">
                <a:solidFill>
                  <a:schemeClr val="bg1"/>
                </a:solidFill>
              </a:rPr>
              <a:t>Did the children get home successfully in   </a:t>
            </a:r>
          </a:p>
          <a:p>
            <a:r>
              <a:rPr lang="en-US" altLang="zh-CN" sz="3600" dirty="0" smtClean="0">
                <a:solidFill>
                  <a:schemeClr val="bg1"/>
                </a:solidFill>
              </a:rPr>
              <a:t>   the end?  If yes,  how did they do it? If not, </a:t>
            </a:r>
          </a:p>
          <a:p>
            <a:r>
              <a:rPr lang="en-US" altLang="zh-CN" sz="3600" dirty="0" smtClean="0">
                <a:solidFill>
                  <a:schemeClr val="bg1"/>
                </a:solidFill>
              </a:rPr>
              <a:t>   what happened?</a:t>
            </a:r>
          </a:p>
          <a:p>
            <a:endParaRPr lang="en-US" altLang="zh-CN" sz="3600" dirty="0" smtClean="0">
              <a:solidFill>
                <a:schemeClr val="bg1"/>
              </a:solidFill>
            </a:endParaRPr>
          </a:p>
          <a:p>
            <a:endParaRPr lang="zh-CN" altLang="en-US" sz="3600" dirty="0" smtClean="0">
              <a:solidFill>
                <a:schemeClr val="bg1"/>
              </a:solidFill>
            </a:endParaRPr>
          </a:p>
        </p:txBody>
      </p:sp>
      <p:pic>
        <p:nvPicPr>
          <p:cNvPr id="34" name="图片 33" descr="timgCAGGH1U8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0" y="5949280"/>
            <a:ext cx="800755" cy="79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2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795873">
            <a:off x="5347019" y="84929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00"/>
                </a:solidFill>
                <a:latin typeface="Comic Sans MS" pitchFamily="66" charset="0"/>
              </a:rPr>
              <a:t>Why? </a:t>
            </a:r>
            <a:endParaRPr lang="zh-CN" altLang="en-US" sz="36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795873">
            <a:off x="5923083" y="192941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00"/>
                </a:solidFill>
                <a:latin typeface="Comic Sans MS" pitchFamily="66" charset="0"/>
              </a:rPr>
              <a:t>How ? </a:t>
            </a:r>
            <a:endParaRPr lang="zh-CN" altLang="en-US" sz="36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930267">
            <a:off x="5058986" y="2721507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00"/>
                </a:solidFill>
                <a:latin typeface="Comic Sans MS" pitchFamily="66" charset="0"/>
              </a:rPr>
              <a:t>If… </a:t>
            </a:r>
            <a:endParaRPr lang="zh-CN" altLang="en-US" sz="36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" name="矩形 5"/>
          <p:cNvSpPr/>
          <p:nvPr/>
        </p:nvSpPr>
        <p:spPr>
          <a:xfrm rot="21076849">
            <a:off x="3307276" y="4726299"/>
            <a:ext cx="51125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Share  your ideas</a:t>
            </a:r>
            <a:endParaRPr lang="zh-CN" alt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12" y="692700"/>
            <a:ext cx="9107488" cy="3939540"/>
          </a:xfrm>
          <a:prstGeom prst="rect">
            <a:avLst/>
          </a:prstGeom>
          <a:solidFill>
            <a:srgbClr val="080808">
              <a:alpha val="78824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5000"/>
              </a:lnSpc>
              <a:buAutoNum type="arabicPeriod"/>
            </a:pPr>
            <a:r>
              <a:rPr lang="en-US" altLang="zh-CN" sz="3200" dirty="0" smtClean="0">
                <a:solidFill>
                  <a:srgbClr val="FFFF00"/>
                </a:solidFill>
                <a:latin typeface="Comic Sans MS" pitchFamily="66" charset="0"/>
              </a:rPr>
              <a:t>Do you think it the best way to find their    </a:t>
            </a:r>
          </a:p>
          <a:p>
            <a:pPr marL="342900" indent="-342900">
              <a:lnSpc>
                <a:spcPts val="5000"/>
              </a:lnSpc>
            </a:pPr>
            <a:r>
              <a:rPr lang="en-US" altLang="zh-CN" sz="3200" dirty="0" smtClean="0">
                <a:solidFill>
                  <a:srgbClr val="FFFF00"/>
                </a:solidFill>
                <a:latin typeface="Comic Sans MS" pitchFamily="66" charset="0"/>
              </a:rPr>
              <a:t>    way home by dropping stones along the   </a:t>
            </a:r>
          </a:p>
          <a:p>
            <a:pPr marL="342900" indent="-342900">
              <a:lnSpc>
                <a:spcPts val="5000"/>
              </a:lnSpc>
            </a:pPr>
            <a:r>
              <a:rPr lang="en-US" altLang="zh-CN" sz="3200" dirty="0" smtClean="0">
                <a:solidFill>
                  <a:srgbClr val="FFFF00"/>
                </a:solidFill>
                <a:latin typeface="Comic Sans MS" pitchFamily="66" charset="0"/>
              </a:rPr>
              <a:t>    way? What if the stones are kicked away   </a:t>
            </a:r>
          </a:p>
          <a:p>
            <a:pPr marL="342900" indent="-342900">
              <a:lnSpc>
                <a:spcPts val="5000"/>
              </a:lnSpc>
            </a:pPr>
            <a:r>
              <a:rPr lang="en-US" altLang="zh-CN" sz="3200" dirty="0" smtClean="0">
                <a:solidFill>
                  <a:srgbClr val="FFFF00"/>
                </a:solidFill>
                <a:latin typeface="Comic Sans MS" pitchFamily="66" charset="0"/>
              </a:rPr>
              <a:t>    or picked up by others?</a:t>
            </a:r>
          </a:p>
          <a:p>
            <a:pPr marL="342900" indent="-342900">
              <a:lnSpc>
                <a:spcPts val="5000"/>
              </a:lnSpc>
            </a:pPr>
            <a:r>
              <a:rPr lang="en-US" altLang="zh-CN" sz="3200" dirty="0" smtClean="0">
                <a:solidFill>
                  <a:srgbClr val="00FF00"/>
                </a:solidFill>
                <a:latin typeface="Comic Sans MS" pitchFamily="66" charset="0"/>
              </a:rPr>
              <a:t>2. Can you think of other ways to protect the two children from being killed?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6521" y="128632"/>
            <a:ext cx="5247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Impact" pitchFamily="34" charset="0"/>
              </a:rPr>
              <a:t>Learning Objectives</a:t>
            </a:r>
            <a:endParaRPr lang="zh-CN" altLang="en-US" sz="3600" dirty="0">
              <a:solidFill>
                <a:prstClr val="black">
                  <a:lumMod val="85000"/>
                  <a:lumOff val="15000"/>
                </a:prstClr>
              </a:solidFill>
              <a:latin typeface="Impact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21550" y="908720"/>
            <a:ext cx="40504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395536" y="980728"/>
            <a:ext cx="8424936" cy="5688632"/>
            <a:chOff x="3095836" y="1364772"/>
            <a:chExt cx="2808312" cy="3779476"/>
          </a:xfrm>
        </p:grpSpPr>
        <p:sp>
          <p:nvSpPr>
            <p:cNvPr id="13" name="椭圆 68"/>
            <p:cNvSpPr/>
            <p:nvPr/>
          </p:nvSpPr>
          <p:spPr>
            <a:xfrm>
              <a:off x="4279659" y="3295389"/>
              <a:ext cx="1401767" cy="1848859"/>
            </a:xfrm>
            <a:custGeom>
              <a:avLst/>
              <a:gdLst/>
              <a:ahLst/>
              <a:cxnLst/>
              <a:rect l="l" t="t" r="r" b="b"/>
              <a:pathLst>
                <a:path w="1401767" h="1386644">
                  <a:moveTo>
                    <a:pt x="233035" y="0"/>
                  </a:moveTo>
                  <a:lnTo>
                    <a:pt x="640881" y="0"/>
                  </a:lnTo>
                  <a:cubicBezTo>
                    <a:pt x="633096" y="19935"/>
                    <a:pt x="629318" y="41634"/>
                    <a:pt x="629318" y="64216"/>
                  </a:cubicBezTo>
                  <a:cubicBezTo>
                    <a:pt x="629318" y="173647"/>
                    <a:pt x="718028" y="262357"/>
                    <a:pt x="827459" y="262357"/>
                  </a:cubicBezTo>
                  <a:cubicBezTo>
                    <a:pt x="936890" y="262357"/>
                    <a:pt x="1025600" y="173647"/>
                    <a:pt x="1025600" y="64216"/>
                  </a:cubicBezTo>
                  <a:cubicBezTo>
                    <a:pt x="1025600" y="41634"/>
                    <a:pt x="1021823" y="19935"/>
                    <a:pt x="1014038" y="0"/>
                  </a:cubicBezTo>
                  <a:lnTo>
                    <a:pt x="1401767" y="0"/>
                  </a:lnTo>
                  <a:lnTo>
                    <a:pt x="1401767" y="1168732"/>
                  </a:lnTo>
                  <a:lnTo>
                    <a:pt x="956993" y="1168732"/>
                  </a:lnTo>
                  <a:cubicBezTo>
                    <a:pt x="968847" y="1188427"/>
                    <a:pt x="974696" y="1211557"/>
                    <a:pt x="974696" y="1236054"/>
                  </a:cubicBezTo>
                  <a:cubicBezTo>
                    <a:pt x="974696" y="1319223"/>
                    <a:pt x="907275" y="1386644"/>
                    <a:pt x="824106" y="1386644"/>
                  </a:cubicBezTo>
                  <a:cubicBezTo>
                    <a:pt x="740937" y="1386644"/>
                    <a:pt x="673516" y="1319223"/>
                    <a:pt x="673516" y="1236054"/>
                  </a:cubicBezTo>
                  <a:cubicBezTo>
                    <a:pt x="673516" y="1211557"/>
                    <a:pt x="679365" y="1188427"/>
                    <a:pt x="691220" y="1168732"/>
                  </a:cubicBezTo>
                  <a:lnTo>
                    <a:pt x="233035" y="1168732"/>
                  </a:lnTo>
                  <a:lnTo>
                    <a:pt x="233035" y="733499"/>
                  </a:lnTo>
                  <a:cubicBezTo>
                    <a:pt x="212516" y="743855"/>
                    <a:pt x="189291" y="749187"/>
                    <a:pt x="164821" y="749187"/>
                  </a:cubicBezTo>
                  <a:cubicBezTo>
                    <a:pt x="73793" y="749187"/>
                    <a:pt x="0" y="675395"/>
                    <a:pt x="0" y="584366"/>
                  </a:cubicBezTo>
                  <a:cubicBezTo>
                    <a:pt x="0" y="493338"/>
                    <a:pt x="73793" y="419545"/>
                    <a:pt x="164821" y="419545"/>
                  </a:cubicBezTo>
                  <a:cubicBezTo>
                    <a:pt x="189291" y="419545"/>
                    <a:pt x="212516" y="424878"/>
                    <a:pt x="233035" y="435233"/>
                  </a:cubicBezTo>
                  <a:close/>
                </a:path>
              </a:pathLst>
            </a:custGeom>
            <a:solidFill>
              <a:srgbClr val="1A7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矩形 65"/>
            <p:cNvSpPr/>
            <p:nvPr/>
          </p:nvSpPr>
          <p:spPr>
            <a:xfrm>
              <a:off x="3095836" y="2996953"/>
              <a:ext cx="1406366" cy="1856747"/>
            </a:xfrm>
            <a:custGeom>
              <a:avLst/>
              <a:gdLst/>
              <a:ahLst/>
              <a:cxnLst/>
              <a:rect l="l" t="t" r="r" b="b"/>
              <a:pathLst>
                <a:path w="1406366" h="1392560">
                  <a:moveTo>
                    <a:pt x="822000" y="0"/>
                  </a:moveTo>
                  <a:cubicBezTo>
                    <a:pt x="913029" y="0"/>
                    <a:pt x="986821" y="73793"/>
                    <a:pt x="986821" y="164821"/>
                  </a:cubicBezTo>
                  <a:cubicBezTo>
                    <a:pt x="986821" y="185675"/>
                    <a:pt x="982948" y="205623"/>
                    <a:pt x="975467" y="223828"/>
                  </a:cubicBezTo>
                  <a:lnTo>
                    <a:pt x="1406366" y="223828"/>
                  </a:lnTo>
                  <a:lnTo>
                    <a:pt x="1406366" y="633859"/>
                  </a:lnTo>
                  <a:cubicBezTo>
                    <a:pt x="1386081" y="625588"/>
                    <a:pt x="1363875" y="621361"/>
                    <a:pt x="1340681" y="621361"/>
                  </a:cubicBezTo>
                  <a:cubicBezTo>
                    <a:pt x="1237497" y="621361"/>
                    <a:pt x="1153848" y="705009"/>
                    <a:pt x="1153848" y="808194"/>
                  </a:cubicBezTo>
                  <a:cubicBezTo>
                    <a:pt x="1153848" y="911379"/>
                    <a:pt x="1237497" y="995027"/>
                    <a:pt x="1340681" y="995027"/>
                  </a:cubicBezTo>
                  <a:cubicBezTo>
                    <a:pt x="1363875" y="995027"/>
                    <a:pt x="1386081" y="990802"/>
                    <a:pt x="1406366" y="982530"/>
                  </a:cubicBezTo>
                  <a:lnTo>
                    <a:pt x="1406366" y="1392560"/>
                  </a:lnTo>
                  <a:lnTo>
                    <a:pt x="237634" y="1392560"/>
                  </a:lnTo>
                  <a:lnTo>
                    <a:pt x="237634" y="927784"/>
                  </a:lnTo>
                  <a:cubicBezTo>
                    <a:pt x="214351" y="948086"/>
                    <a:pt x="183720" y="958784"/>
                    <a:pt x="150590" y="958784"/>
                  </a:cubicBezTo>
                  <a:cubicBezTo>
                    <a:pt x="67421" y="958784"/>
                    <a:pt x="0" y="891363"/>
                    <a:pt x="0" y="808194"/>
                  </a:cubicBezTo>
                  <a:cubicBezTo>
                    <a:pt x="0" y="725025"/>
                    <a:pt x="67421" y="657604"/>
                    <a:pt x="150590" y="657604"/>
                  </a:cubicBezTo>
                  <a:cubicBezTo>
                    <a:pt x="183720" y="657604"/>
                    <a:pt x="214351" y="668302"/>
                    <a:pt x="237634" y="688604"/>
                  </a:cubicBezTo>
                  <a:lnTo>
                    <a:pt x="237634" y="223828"/>
                  </a:lnTo>
                  <a:lnTo>
                    <a:pt x="668533" y="223828"/>
                  </a:lnTo>
                  <a:cubicBezTo>
                    <a:pt x="661052" y="205623"/>
                    <a:pt x="657179" y="185675"/>
                    <a:pt x="657179" y="164821"/>
                  </a:cubicBezTo>
                  <a:cubicBezTo>
                    <a:pt x="657179" y="73793"/>
                    <a:pt x="730972" y="0"/>
                    <a:pt x="82200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椭圆 75"/>
            <p:cNvSpPr/>
            <p:nvPr/>
          </p:nvSpPr>
          <p:spPr>
            <a:xfrm>
              <a:off x="3333470" y="1364772"/>
              <a:ext cx="1425662" cy="1911877"/>
            </a:xfrm>
            <a:custGeom>
              <a:avLst/>
              <a:gdLst/>
              <a:ahLst/>
              <a:cxnLst/>
              <a:rect l="l" t="t" r="r" b="b"/>
              <a:pathLst>
                <a:path w="1425662" h="1433908">
                  <a:moveTo>
                    <a:pt x="584366" y="0"/>
                  </a:moveTo>
                  <a:cubicBezTo>
                    <a:pt x="667535" y="0"/>
                    <a:pt x="734956" y="67421"/>
                    <a:pt x="734956" y="150590"/>
                  </a:cubicBezTo>
                  <a:cubicBezTo>
                    <a:pt x="734956" y="197370"/>
                    <a:pt x="713626" y="239167"/>
                    <a:pt x="678832" y="265176"/>
                  </a:cubicBezTo>
                  <a:lnTo>
                    <a:pt x="1168733" y="265176"/>
                  </a:lnTo>
                  <a:lnTo>
                    <a:pt x="1168733" y="716520"/>
                  </a:lnTo>
                  <a:cubicBezTo>
                    <a:pt x="1193634" y="695548"/>
                    <a:pt x="1225973" y="684721"/>
                    <a:pt x="1260841" y="684721"/>
                  </a:cubicBezTo>
                  <a:cubicBezTo>
                    <a:pt x="1351870" y="684721"/>
                    <a:pt x="1425662" y="758513"/>
                    <a:pt x="1425662" y="849542"/>
                  </a:cubicBezTo>
                  <a:cubicBezTo>
                    <a:pt x="1425662" y="940571"/>
                    <a:pt x="1351870" y="1014363"/>
                    <a:pt x="1260841" y="1014363"/>
                  </a:cubicBezTo>
                  <a:cubicBezTo>
                    <a:pt x="1225973" y="1014363"/>
                    <a:pt x="1193634" y="1003536"/>
                    <a:pt x="1168733" y="982566"/>
                  </a:cubicBezTo>
                  <a:lnTo>
                    <a:pt x="1168733" y="1433908"/>
                  </a:lnTo>
                  <a:lnTo>
                    <a:pt x="765724" y="1433908"/>
                  </a:lnTo>
                  <a:cubicBezTo>
                    <a:pt x="770905" y="1418114"/>
                    <a:pt x="773249" y="1401256"/>
                    <a:pt x="773249" y="1383851"/>
                  </a:cubicBezTo>
                  <a:cubicBezTo>
                    <a:pt x="773249" y="1279093"/>
                    <a:pt x="688325" y="1194168"/>
                    <a:pt x="583566" y="1194168"/>
                  </a:cubicBezTo>
                  <a:cubicBezTo>
                    <a:pt x="478807" y="1194168"/>
                    <a:pt x="393882" y="1279093"/>
                    <a:pt x="393882" y="1383851"/>
                  </a:cubicBezTo>
                  <a:cubicBezTo>
                    <a:pt x="393882" y="1401256"/>
                    <a:pt x="396227" y="1418114"/>
                    <a:pt x="401408" y="1433908"/>
                  </a:cubicBezTo>
                  <a:lnTo>
                    <a:pt x="0" y="1433908"/>
                  </a:lnTo>
                  <a:lnTo>
                    <a:pt x="0" y="265176"/>
                  </a:lnTo>
                  <a:lnTo>
                    <a:pt x="489901" y="265176"/>
                  </a:lnTo>
                  <a:cubicBezTo>
                    <a:pt x="455106" y="239167"/>
                    <a:pt x="433776" y="197370"/>
                    <a:pt x="433776" y="150590"/>
                  </a:cubicBezTo>
                  <a:cubicBezTo>
                    <a:pt x="433776" y="67421"/>
                    <a:pt x="501197" y="0"/>
                    <a:pt x="584366" y="0"/>
                  </a:cubicBezTo>
                  <a:close/>
                </a:path>
              </a:pathLst>
            </a:custGeom>
            <a:solidFill>
              <a:srgbClr val="1A7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椭圆 76"/>
            <p:cNvSpPr/>
            <p:nvPr/>
          </p:nvSpPr>
          <p:spPr>
            <a:xfrm>
              <a:off x="4519392" y="1718341"/>
              <a:ext cx="1384756" cy="1877963"/>
            </a:xfrm>
            <a:custGeom>
              <a:avLst/>
              <a:gdLst/>
              <a:ahLst/>
              <a:cxnLst/>
              <a:rect l="l" t="t" r="r" b="b"/>
              <a:pathLst>
                <a:path w="1384756" h="1408472">
                  <a:moveTo>
                    <a:pt x="0" y="0"/>
                  </a:moveTo>
                  <a:lnTo>
                    <a:pt x="1168732" y="0"/>
                  </a:lnTo>
                  <a:lnTo>
                    <a:pt x="1168732" y="450207"/>
                  </a:lnTo>
                  <a:cubicBezTo>
                    <a:pt x="1188073" y="439244"/>
                    <a:pt x="1210481" y="433776"/>
                    <a:pt x="1234166" y="433776"/>
                  </a:cubicBezTo>
                  <a:cubicBezTo>
                    <a:pt x="1317335" y="433776"/>
                    <a:pt x="1384756" y="501197"/>
                    <a:pt x="1384756" y="584366"/>
                  </a:cubicBezTo>
                  <a:cubicBezTo>
                    <a:pt x="1384756" y="667535"/>
                    <a:pt x="1317335" y="734956"/>
                    <a:pt x="1234166" y="734956"/>
                  </a:cubicBezTo>
                  <a:cubicBezTo>
                    <a:pt x="1210481" y="734956"/>
                    <a:pt x="1188073" y="729488"/>
                    <a:pt x="1168732" y="718526"/>
                  </a:cubicBezTo>
                  <a:lnTo>
                    <a:pt x="1168732" y="1168732"/>
                  </a:lnTo>
                  <a:lnTo>
                    <a:pt x="728979" y="1168732"/>
                  </a:lnTo>
                  <a:cubicBezTo>
                    <a:pt x="742528" y="1190517"/>
                    <a:pt x="749187" y="1216306"/>
                    <a:pt x="749187" y="1243651"/>
                  </a:cubicBezTo>
                  <a:cubicBezTo>
                    <a:pt x="749187" y="1334680"/>
                    <a:pt x="675394" y="1408472"/>
                    <a:pt x="584366" y="1408472"/>
                  </a:cubicBezTo>
                  <a:cubicBezTo>
                    <a:pt x="493337" y="1408472"/>
                    <a:pt x="419545" y="1334680"/>
                    <a:pt x="419545" y="1243651"/>
                  </a:cubicBezTo>
                  <a:cubicBezTo>
                    <a:pt x="419545" y="1216306"/>
                    <a:pt x="426204" y="1190517"/>
                    <a:pt x="439754" y="1168732"/>
                  </a:cubicBezTo>
                  <a:lnTo>
                    <a:pt x="0" y="1168732"/>
                  </a:lnTo>
                  <a:lnTo>
                    <a:pt x="0" y="761099"/>
                  </a:lnTo>
                  <a:cubicBezTo>
                    <a:pt x="24839" y="773303"/>
                    <a:pt x="52809" y="779836"/>
                    <a:pt x="82305" y="779836"/>
                  </a:cubicBezTo>
                  <a:cubicBezTo>
                    <a:pt x="190260" y="779836"/>
                    <a:pt x="277774" y="692321"/>
                    <a:pt x="277774" y="584366"/>
                  </a:cubicBezTo>
                  <a:cubicBezTo>
                    <a:pt x="277774" y="476411"/>
                    <a:pt x="190260" y="388896"/>
                    <a:pt x="82305" y="388896"/>
                  </a:cubicBezTo>
                  <a:cubicBezTo>
                    <a:pt x="52809" y="388896"/>
                    <a:pt x="24839" y="395429"/>
                    <a:pt x="0" y="40763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419872" y="1891028"/>
              <a:ext cx="1008112" cy="9201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b="1" dirty="0" smtClean="0">
                  <a:solidFill>
                    <a:prstClr val="white"/>
                  </a:solidFill>
                </a:rPr>
                <a:t>*Learn about the   </a:t>
              </a:r>
            </a:p>
            <a:p>
              <a:r>
                <a:rPr lang="en-US" altLang="zh-CN" sz="2800" b="1" dirty="0" smtClean="0">
                  <a:solidFill>
                    <a:prstClr val="white"/>
                  </a:solidFill>
                </a:rPr>
                <a:t>  elements of a </a:t>
              </a:r>
            </a:p>
            <a:p>
              <a:r>
                <a:rPr lang="en-US" altLang="zh-CN" sz="2800" b="1" dirty="0" smtClean="0">
                  <a:solidFill>
                    <a:prstClr val="white"/>
                  </a:solidFill>
                </a:rPr>
                <a:t>  fairy tale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3335863" y="3661162"/>
              <a:ext cx="1117872" cy="9201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 smtClean="0">
                  <a:solidFill>
                    <a:prstClr val="white"/>
                  </a:solidFill>
                </a:rPr>
                <a:t>*</a:t>
              </a:r>
              <a:r>
                <a:rPr lang="en-US" altLang="zh-CN" sz="2800" b="1" dirty="0" smtClean="0">
                  <a:solidFill>
                    <a:prstClr val="white"/>
                  </a:solidFill>
                </a:rPr>
                <a:t>Know how to be</a:t>
              </a:r>
            </a:p>
            <a:p>
              <a:r>
                <a:rPr lang="en-US" altLang="zh-CN" sz="2800" b="1" dirty="0" smtClean="0">
                  <a:solidFill>
                    <a:prstClr val="white"/>
                  </a:solidFill>
                </a:rPr>
                <a:t> a strong-willed   </a:t>
              </a:r>
            </a:p>
            <a:p>
              <a:r>
                <a:rPr lang="en-US" altLang="zh-CN" sz="2800" b="1" dirty="0">
                  <a:solidFill>
                    <a:prstClr val="white"/>
                  </a:solidFill>
                </a:rPr>
                <a:t> </a:t>
              </a:r>
              <a:r>
                <a:rPr lang="en-US" altLang="zh-CN" sz="2800" b="1" dirty="0" smtClean="0">
                  <a:solidFill>
                    <a:prstClr val="white"/>
                  </a:solidFill>
                </a:rPr>
                <a:t>person</a:t>
              </a:r>
              <a:endParaRPr lang="en-US" altLang="zh-CN" sz="2800" b="1" dirty="0" smtClean="0">
                <a:solidFill>
                  <a:prstClr val="white"/>
                </a:solidFill>
                <a:latin typeface="微软雅黑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571417" y="1786468"/>
              <a:ext cx="1164712" cy="17790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b="1" dirty="0" smtClean="0">
                  <a:solidFill>
                    <a:prstClr val="white"/>
                  </a:solidFill>
                </a:rPr>
                <a:t>* Retell the story    </a:t>
              </a:r>
            </a:p>
            <a:p>
              <a:r>
                <a:rPr lang="en-US" altLang="zh-CN" sz="2800" b="1" dirty="0" smtClean="0">
                  <a:solidFill>
                    <a:prstClr val="white"/>
                  </a:solidFill>
                </a:rPr>
                <a:t>     with the help </a:t>
              </a:r>
            </a:p>
            <a:p>
              <a:r>
                <a:rPr lang="en-US" altLang="zh-CN" sz="2800" b="1" dirty="0" smtClean="0">
                  <a:solidFill>
                    <a:prstClr val="white"/>
                  </a:solidFill>
                </a:rPr>
                <a:t>      of a mind map</a:t>
              </a:r>
            </a:p>
            <a:p>
              <a:r>
                <a:rPr lang="en-US" altLang="zh-CN" sz="2800" b="1" dirty="0" smtClean="0">
                  <a:solidFill>
                    <a:prstClr val="white"/>
                  </a:solidFill>
                </a:rPr>
                <a:t>and make up an   ending to the story</a:t>
              </a:r>
            </a:p>
            <a:p>
              <a:endParaRPr lang="en-US" altLang="zh-CN" sz="2800" b="1" dirty="0" smtClean="0">
                <a:solidFill>
                  <a:prstClr val="white"/>
                </a:solidFill>
                <a:latin typeface="微软雅黑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608004" y="3691480"/>
              <a:ext cx="1008112" cy="3476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altLang="zh-CN" sz="2800" b="1" dirty="0" smtClean="0">
                <a:solidFill>
                  <a:prstClr val="white"/>
                </a:solidFill>
                <a:latin typeface="微软雅黑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4822280" y="4491117"/>
            <a:ext cx="31340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prstClr val="white"/>
                </a:solidFill>
              </a:rPr>
              <a:t>*</a:t>
            </a:r>
            <a:r>
              <a:rPr lang="en-US" altLang="zh-CN" sz="2800" b="1" dirty="0" smtClean="0">
                <a:solidFill>
                  <a:prstClr val="white"/>
                </a:solidFill>
              </a:rPr>
              <a:t>Develop your   </a:t>
            </a:r>
          </a:p>
          <a:p>
            <a:r>
              <a:rPr lang="en-US" altLang="zh-CN" sz="2800" b="1" dirty="0" smtClean="0">
                <a:solidFill>
                  <a:prstClr val="white"/>
                </a:solidFill>
              </a:rPr>
              <a:t>  query spirit </a:t>
            </a:r>
            <a:endParaRPr lang="en-US" altLang="zh-CN" sz="2800" b="1" dirty="0" smtClean="0">
              <a:solidFill>
                <a:prstClr val="white"/>
              </a:solidFill>
              <a:latin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8726946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5656" y="2505670"/>
            <a:ext cx="2664296" cy="92333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5400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itchFamily="34" charset="0"/>
              </a:rPr>
              <a:t>Hopeful </a:t>
            </a:r>
          </a:p>
        </p:txBody>
      </p:sp>
      <p:sp>
        <p:nvSpPr>
          <p:cNvPr id="5" name="矩形 4"/>
          <p:cNvSpPr/>
          <p:nvPr/>
        </p:nvSpPr>
        <p:spPr>
          <a:xfrm>
            <a:off x="1501565" y="2492896"/>
            <a:ext cx="4781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H</a:t>
            </a:r>
            <a:endParaRPr lang="zh-CN" altLang="en-US" sz="5400" b="1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95736" y="3526557"/>
            <a:ext cx="5040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E</a:t>
            </a:r>
            <a:endParaRPr lang="zh-CN" altLang="en-US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29765" y="4365104"/>
            <a:ext cx="4061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R</a:t>
            </a:r>
            <a:endParaRPr lang="zh-CN" altLang="en-US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09881" y="5301208"/>
            <a:ext cx="4061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O</a:t>
            </a:r>
            <a:endParaRPr lang="zh-CN" altLang="en-US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95736" y="3501009"/>
            <a:ext cx="1872208" cy="92333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5400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itchFamily="34" charset="0"/>
              </a:rPr>
              <a:t>Eager </a:t>
            </a:r>
          </a:p>
        </p:txBody>
      </p:sp>
      <p:sp>
        <p:nvSpPr>
          <p:cNvPr id="12" name="矩形 11"/>
          <p:cNvSpPr/>
          <p:nvPr/>
        </p:nvSpPr>
        <p:spPr>
          <a:xfrm>
            <a:off x="3131840" y="4365104"/>
            <a:ext cx="3960440" cy="92333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5400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itchFamily="34" charset="0"/>
              </a:rPr>
              <a:t>Responsible </a:t>
            </a:r>
          </a:p>
        </p:txBody>
      </p:sp>
      <p:sp>
        <p:nvSpPr>
          <p:cNvPr id="14" name="矩形 13"/>
          <p:cNvSpPr/>
          <p:nvPr/>
        </p:nvSpPr>
        <p:spPr>
          <a:xfrm>
            <a:off x="4211960" y="5313982"/>
            <a:ext cx="3168352" cy="92333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5400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 pitchFamily="34" charset="0"/>
              </a:rPr>
              <a:t>Optimistic</a:t>
            </a:r>
          </a:p>
        </p:txBody>
      </p:sp>
      <p:pic>
        <p:nvPicPr>
          <p:cNvPr id="18" name="hero_cli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59552" y="6273552"/>
            <a:ext cx="584448" cy="584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9.82659E-7 L 0.14427 -0.1930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-97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51445E-7 L 0.16927 -0.3435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-172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341E-7 L 0.16406 -0.4656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-233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64162E-6 L 0.15607 -0.602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0" y="-3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60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3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1" grpId="0"/>
      <p:bldP spid="12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28092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008000"/>
                </a:solidFill>
              </a:rPr>
              <a:t>                         </a:t>
            </a:r>
            <a:r>
              <a:rPr lang="en-US" altLang="zh-CN" sz="4400" dirty="0" smtClean="0">
                <a:solidFill>
                  <a:srgbClr val="895801"/>
                </a:solidFill>
                <a:latin typeface="Impact" pitchFamily="34" charset="0"/>
              </a:rPr>
              <a:t>Homework </a:t>
            </a:r>
          </a:p>
          <a:p>
            <a:pPr marL="742950" indent="-742950">
              <a:lnSpc>
                <a:spcPts val="6000"/>
              </a:lnSpc>
              <a:buAutoNum type="arabicPeriod"/>
            </a:pPr>
            <a:r>
              <a:rPr lang="en-US" altLang="zh-CN" sz="4400" b="1" dirty="0" smtClean="0">
                <a:solidFill>
                  <a:srgbClr val="008000"/>
                </a:solidFill>
              </a:rPr>
              <a:t>Make your own mind map of the story. (It’s OK to add some information to the mind map on the board.)</a:t>
            </a:r>
          </a:p>
          <a:p>
            <a:pPr marL="742950" indent="-742950">
              <a:lnSpc>
                <a:spcPts val="6000"/>
              </a:lnSpc>
            </a:pPr>
            <a:r>
              <a:rPr lang="en-US" altLang="zh-CN" sz="4400" b="1" dirty="0" smtClean="0">
                <a:solidFill>
                  <a:srgbClr val="008000"/>
                </a:solidFill>
              </a:rPr>
              <a:t>2.   Write about the whole story.</a:t>
            </a:r>
            <a:endParaRPr lang="zh-CN" altLang="en-US" sz="44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0131127054043248_546x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2"/>
            <a:ext cx="9144000" cy="44822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5786457"/>
            <a:ext cx="85725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Arial Black" pitchFamily="34" charset="0"/>
                <a:ea typeface="华文琥珀" pitchFamily="2" charset="-122"/>
              </a:rPr>
              <a:t>Zhengzhou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Arial Black" pitchFamily="34" charset="0"/>
                <a:ea typeface="华文琥珀" pitchFamily="2" charset="-122"/>
              </a:rPr>
              <a:t>Fengyang</a:t>
            </a:r>
            <a:r>
              <a:rPr lang="en-US" altLang="zh-CN" sz="2400" b="1" dirty="0" smtClean="0">
                <a:solidFill>
                  <a:schemeClr val="bg1"/>
                </a:solidFill>
                <a:latin typeface="Arial Black" pitchFamily="34" charset="0"/>
                <a:ea typeface="华文琥珀" pitchFamily="2" charset="-122"/>
              </a:rPr>
              <a:t> Foreign Language School </a:t>
            </a:r>
          </a:p>
          <a:p>
            <a:r>
              <a:rPr lang="en-US" altLang="zh-CN" sz="2400" b="1" dirty="0" smtClean="0">
                <a:solidFill>
                  <a:schemeClr val="bg1"/>
                </a:solidFill>
                <a:latin typeface="Arial Black" pitchFamily="34" charset="0"/>
                <a:ea typeface="华文琥珀" pitchFamily="2" charset="-122"/>
              </a:rPr>
              <a:t>                                 Cao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Arial Black" pitchFamily="34" charset="0"/>
                <a:ea typeface="华文琥珀" pitchFamily="2" charset="-122"/>
              </a:rPr>
              <a:t>Xin</a:t>
            </a:r>
            <a:endParaRPr lang="zh-CN" altLang="en-US" sz="2400" b="1" dirty="0">
              <a:solidFill>
                <a:schemeClr val="bg1"/>
              </a:solidFill>
              <a:latin typeface="Arial Black" pitchFamily="34" charset="0"/>
              <a:ea typeface="华文琥珀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CAF7EGX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4392488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图片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501008"/>
            <a:ext cx="4507046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 descr="1214846406-1_u_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481136">
            <a:off x="1130386" y="3708653"/>
            <a:ext cx="2064308" cy="2683334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220072" y="620688"/>
            <a:ext cx="3312368" cy="769441"/>
          </a:xfrm>
          <a:prstGeom prst="rect">
            <a:avLst/>
          </a:prstGeom>
          <a:solidFill>
            <a:srgbClr val="9D9259"/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4400" b="1" i="1" dirty="0" smtClean="0">
                <a:solidFill>
                  <a:schemeClr val="bg1"/>
                </a:solidFill>
                <a:latin typeface="Constantia" pitchFamily="18" charset="0"/>
              </a:rPr>
              <a:t>Snow White</a:t>
            </a:r>
            <a:endParaRPr lang="zh-CN" altLang="en-US" sz="4400" b="1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2299519"/>
            <a:ext cx="3096344" cy="769441"/>
          </a:xfrm>
          <a:prstGeom prst="rect">
            <a:avLst/>
          </a:prstGeom>
          <a:solidFill>
            <a:srgbClr val="9D9259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sz="4400" b="1" i="1" dirty="0" smtClean="0">
                <a:solidFill>
                  <a:schemeClr val="bg1"/>
                </a:solidFill>
                <a:latin typeface="Constantia" pitchFamily="18" charset="0"/>
              </a:rPr>
              <a:t>Cinderella</a:t>
            </a:r>
            <a:endParaRPr lang="zh-CN" altLang="en-US" sz="4400" b="1" i="1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 rot="16200000">
            <a:off x="1287016" y="3212976"/>
            <a:ext cx="6858000" cy="432048"/>
          </a:xfrm>
          <a:prstGeom prst="rect">
            <a:avLst/>
          </a:prstGeom>
          <a:solidFill>
            <a:srgbClr val="F3C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0" y="2996952"/>
            <a:ext cx="9144000" cy="432048"/>
          </a:xfrm>
          <a:prstGeom prst="rect">
            <a:avLst/>
          </a:prstGeom>
          <a:solidFill>
            <a:srgbClr val="F3C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9780866118750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052736"/>
            <a:ext cx="3672408" cy="4247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6" name="组合 25"/>
          <p:cNvGrpSpPr/>
          <p:nvPr/>
        </p:nvGrpSpPr>
        <p:grpSpPr>
          <a:xfrm>
            <a:off x="344738" y="797740"/>
            <a:ext cx="2230921" cy="1333194"/>
            <a:chOff x="344738" y="797740"/>
            <a:chExt cx="2230921" cy="1333194"/>
          </a:xfrm>
        </p:grpSpPr>
        <p:sp>
          <p:nvSpPr>
            <p:cNvPr id="18" name="五边形 17"/>
            <p:cNvSpPr/>
            <p:nvPr/>
          </p:nvSpPr>
          <p:spPr>
            <a:xfrm rot="992332">
              <a:off x="344738" y="797740"/>
              <a:ext cx="2230921" cy="1333194"/>
            </a:xfrm>
            <a:prstGeom prst="homePlate">
              <a:avLst>
                <a:gd name="adj" fmla="val 47848"/>
              </a:avLst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 rot="1006585">
              <a:off x="539552" y="1155521"/>
              <a:ext cx="17281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chemeClr val="bg1"/>
                  </a:solidFill>
                  <a:latin typeface="Comic Sans MS" pitchFamily="66" charset="0"/>
                </a:rPr>
                <a:t>Who?</a:t>
              </a:r>
              <a:endParaRPr lang="zh-CN" altLang="en-US" sz="40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588224" y="908720"/>
            <a:ext cx="2160240" cy="1224136"/>
            <a:chOff x="6372200" y="764704"/>
            <a:chExt cx="2520280" cy="1368152"/>
          </a:xfrm>
        </p:grpSpPr>
        <p:sp>
          <p:nvSpPr>
            <p:cNvPr id="20" name="五边形 19"/>
            <p:cNvSpPr/>
            <p:nvPr/>
          </p:nvSpPr>
          <p:spPr>
            <a:xfrm rot="20788622" flipH="1">
              <a:off x="6372200" y="764704"/>
              <a:ext cx="2520280" cy="1368152"/>
            </a:xfrm>
            <a:prstGeom prst="homePlat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TextBox 22"/>
            <p:cNvSpPr txBox="1"/>
            <p:nvPr/>
          </p:nvSpPr>
          <p:spPr>
            <a:xfrm rot="20730862">
              <a:off x="6775199" y="1040073"/>
              <a:ext cx="1924574" cy="747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chemeClr val="bg1"/>
                  </a:solidFill>
                  <a:latin typeface="Comic Sans MS" pitchFamily="66" charset="0"/>
                </a:rPr>
                <a:t>What?</a:t>
              </a:r>
              <a:endParaRPr lang="zh-CN" altLang="en-US" sz="40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rot="21430212">
            <a:off x="430908" y="4577472"/>
            <a:ext cx="2302947" cy="1387814"/>
            <a:chOff x="393017" y="4725144"/>
            <a:chExt cx="2522799" cy="1368152"/>
          </a:xfrm>
        </p:grpSpPr>
        <p:sp>
          <p:nvSpPr>
            <p:cNvPr id="19" name="五边形 18"/>
            <p:cNvSpPr/>
            <p:nvPr/>
          </p:nvSpPr>
          <p:spPr>
            <a:xfrm rot="20770190">
              <a:off x="395536" y="4725144"/>
              <a:ext cx="2520280" cy="1368152"/>
            </a:xfrm>
            <a:prstGeom prst="homePlat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TextBox 23"/>
            <p:cNvSpPr txBox="1"/>
            <p:nvPr/>
          </p:nvSpPr>
          <p:spPr>
            <a:xfrm rot="20814547">
              <a:off x="393017" y="5097507"/>
              <a:ext cx="2402424" cy="812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chemeClr val="bg1"/>
                  </a:solidFill>
                  <a:latin typeface="Comic Sans MS" pitchFamily="66" charset="0"/>
                </a:rPr>
                <a:t>Where?</a:t>
              </a:r>
              <a:endParaRPr lang="zh-CN" altLang="en-US" sz="40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444208" y="4581128"/>
            <a:ext cx="2304256" cy="1296144"/>
            <a:chOff x="6516216" y="4653136"/>
            <a:chExt cx="2532840" cy="1368152"/>
          </a:xfrm>
        </p:grpSpPr>
        <p:sp>
          <p:nvSpPr>
            <p:cNvPr id="21" name="五边形 20"/>
            <p:cNvSpPr/>
            <p:nvPr/>
          </p:nvSpPr>
          <p:spPr>
            <a:xfrm rot="1230672" flipH="1">
              <a:off x="6516216" y="4653136"/>
              <a:ext cx="2376264" cy="1368152"/>
            </a:xfrm>
            <a:prstGeom prst="homePlat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TextBox 24"/>
            <p:cNvSpPr txBox="1"/>
            <p:nvPr/>
          </p:nvSpPr>
          <p:spPr>
            <a:xfrm rot="1184261">
              <a:off x="7003683" y="5132836"/>
              <a:ext cx="20453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chemeClr val="bg1"/>
                  </a:solidFill>
                  <a:latin typeface="Comic Sans MS" pitchFamily="66" charset="0"/>
                </a:rPr>
                <a:t>Why?</a:t>
              </a:r>
              <a:endParaRPr lang="zh-CN" altLang="en-US" sz="40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Read the first paragraph of </a:t>
            </a:r>
            <a:r>
              <a:rPr lang="en-US" altLang="zh-CN" sz="3200" b="1" i="1" dirty="0" smtClean="0">
                <a:latin typeface="Times New Roman" pitchFamily="18" charset="0"/>
                <a:cs typeface="Times New Roman" pitchFamily="18" charset="0"/>
              </a:rPr>
              <a:t>Hansel and Gretel.</a:t>
            </a:r>
            <a:endParaRPr lang="zh-CN" alt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2" descr="t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3753144" cy="30963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355976" y="1196752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0070C0"/>
                </a:solidFill>
              </a:rPr>
              <a:t>Q:What made the stepmother want to kill the two children? 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3068960"/>
            <a:ext cx="4139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A. The lack of food</a:t>
            </a:r>
          </a:p>
          <a:p>
            <a:r>
              <a:rPr lang="en-US" altLang="zh-CN" sz="3600" b="1" dirty="0" smtClean="0">
                <a:solidFill>
                  <a:srgbClr val="FF0000"/>
                </a:solidFill>
              </a:rPr>
              <a:t>B. The bad weather</a:t>
            </a:r>
          </a:p>
          <a:p>
            <a:r>
              <a:rPr lang="en-US" altLang="zh-CN" sz="3600" b="1" dirty="0" smtClean="0">
                <a:solidFill>
                  <a:srgbClr val="FF0000"/>
                </a:solidFill>
              </a:rPr>
              <a:t>C. Hansel’s plan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3070701"/>
            <a:ext cx="4248472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8000"/>
                </a:solidFill>
              </a:rPr>
              <a:t>A. The lack of food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Then listen to the rest of the story. Match the main  </a:t>
            </a:r>
          </a:p>
          <a:p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idea with each scene.</a:t>
            </a:r>
            <a:endParaRPr lang="zh-CN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52320" y="1177588"/>
            <a:ext cx="136815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Impact" pitchFamily="34" charset="0"/>
              </a:rPr>
              <a:t>Scene 7 </a:t>
            </a:r>
            <a:endParaRPr lang="zh-CN" altLang="en-US" sz="2800" dirty="0">
              <a:latin typeface="Impac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2320" y="1897668"/>
            <a:ext cx="136815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Impact" pitchFamily="34" charset="0"/>
              </a:rPr>
              <a:t>Scene 2 </a:t>
            </a:r>
            <a:endParaRPr lang="zh-CN" altLang="en-US" sz="2800" dirty="0">
              <a:latin typeface="Impac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320" y="2564904"/>
            <a:ext cx="136815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Impact" pitchFamily="34" charset="0"/>
              </a:rPr>
              <a:t>Scene 6 </a:t>
            </a:r>
            <a:endParaRPr lang="zh-CN" altLang="en-US" sz="2800" dirty="0">
              <a:latin typeface="Impac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2320" y="3356992"/>
            <a:ext cx="136815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Impact" pitchFamily="34" charset="0"/>
              </a:rPr>
              <a:t>Scene 3 </a:t>
            </a:r>
            <a:endParaRPr lang="zh-CN" altLang="en-US" sz="2800" dirty="0">
              <a:latin typeface="Impac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2320" y="4221090"/>
            <a:ext cx="136815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Impact" pitchFamily="34" charset="0"/>
              </a:rPr>
              <a:t>Scene 4 </a:t>
            </a:r>
            <a:endParaRPr lang="zh-CN" altLang="en-US" sz="2800" dirty="0">
              <a:latin typeface="Impac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2320" y="5085184"/>
            <a:ext cx="136815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Impact" pitchFamily="34" charset="0"/>
              </a:rPr>
              <a:t>Scene 5 </a:t>
            </a:r>
            <a:endParaRPr lang="zh-CN" altLang="en-US" sz="2800" dirty="0"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320" y="5877272"/>
            <a:ext cx="136815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Impact" pitchFamily="34" charset="0"/>
              </a:rPr>
              <a:t>Scene 1</a:t>
            </a:r>
            <a:endParaRPr lang="zh-CN" altLang="en-US" sz="2800" dirty="0">
              <a:latin typeface="Impac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268760"/>
            <a:ext cx="6984776" cy="412934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2500"/>
              </a:lnSpc>
              <a:buAutoNum type="alphaUcPeriod"/>
            </a:pP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The children get lost and</a:t>
            </a:r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arrive at a candy house.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923122"/>
            <a:ext cx="6984776" cy="42575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B.  The children follow their father to the forest.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2564904"/>
            <a:ext cx="6984776" cy="46423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C.  The children can’t find the  pieces of bread.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3212976"/>
            <a:ext cx="6984776" cy="78483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D.  Hansel uses white stones to help them go back   </a:t>
            </a:r>
          </a:p>
          <a:p>
            <a:pPr>
              <a:lnSpc>
                <a:spcPts val="2700"/>
              </a:lnSpc>
            </a:pP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      home. 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4149080"/>
            <a:ext cx="6984776" cy="78483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E.  The children return home and  their parents are   </a:t>
            </a:r>
          </a:p>
          <a:p>
            <a:pPr>
              <a:lnSpc>
                <a:spcPts val="2700"/>
              </a:lnSpc>
            </a:pP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      surprised. 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5127575"/>
            <a:ext cx="6984776" cy="46166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F.  Hansel has to change his plan.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5740514"/>
            <a:ext cx="6984776" cy="78483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G. The children learn that their stepmother is going </a:t>
            </a:r>
          </a:p>
          <a:p>
            <a:pPr>
              <a:lnSpc>
                <a:spcPts val="2700"/>
              </a:lnSpc>
            </a:pP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     to kill them.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U6 Section B 2b片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404664"/>
            <a:ext cx="611560" cy="611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1632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51520" y="-171400"/>
            <a:ext cx="8568952" cy="7272808"/>
            <a:chOff x="-252536" y="-171400"/>
            <a:chExt cx="9396536" cy="7272808"/>
          </a:xfrm>
        </p:grpSpPr>
        <p:pic>
          <p:nvPicPr>
            <p:cNvPr id="7" name="图片 6" descr="00_副本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52536" y="-171400"/>
              <a:ext cx="9396536" cy="727280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484639" y="2564905"/>
              <a:ext cx="3079537" cy="1284967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3100"/>
                </a:lnSpc>
              </a:pPr>
              <a:r>
                <a:rPr lang="en-US" altLang="zh-CN" sz="2800" b="1" dirty="0" smtClean="0"/>
                <a:t>   </a:t>
              </a:r>
              <a:r>
                <a:rPr lang="en-US" altLang="zh-CN" sz="2800" b="1" u="sng" dirty="0" smtClean="0"/>
                <a:t> Development</a:t>
              </a:r>
            </a:p>
            <a:p>
              <a:pPr>
                <a:lnSpc>
                  <a:spcPts val="3100"/>
                </a:lnSpc>
              </a:pPr>
              <a:r>
                <a:rPr lang="en-US" altLang="zh-CN" sz="2800" b="1" dirty="0" smtClean="0"/>
                <a:t>(Children’s  plans</a:t>
              </a:r>
              <a:r>
                <a:rPr lang="en-US" altLang="zh-CN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</a:p>
            <a:p>
              <a:pPr>
                <a:lnSpc>
                  <a:spcPts val="3100"/>
                </a:lnSpc>
              </a:pPr>
              <a:endParaRPr lang="en-US" altLang="zh-CN" sz="2800" b="1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84639" y="620688"/>
              <a:ext cx="3022308" cy="1261884"/>
            </a:xfrm>
            <a:prstGeom prst="rect">
              <a:avLst/>
            </a:prstGeom>
            <a:solidFill>
              <a:srgbClr val="FFDDFF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/>
                <a:t>     </a:t>
              </a:r>
              <a:r>
                <a:rPr lang="en-US" altLang="zh-CN" sz="2800" b="1" u="sng" dirty="0" smtClean="0"/>
                <a:t>Characters</a:t>
              </a:r>
            </a:p>
            <a:p>
              <a:endParaRPr lang="en-US" altLang="zh-CN" sz="2400" b="1" dirty="0" smtClean="0"/>
            </a:p>
            <a:p>
              <a:endParaRPr lang="zh-CN" altLang="en-US" sz="2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43138" y="620688"/>
              <a:ext cx="2842650" cy="1261884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/>
                <a:t>        </a:t>
              </a:r>
              <a:r>
                <a:rPr lang="en-US" altLang="zh-CN" sz="2800" b="1" u="sng" dirty="0" smtClean="0"/>
                <a:t>Setting</a:t>
              </a:r>
            </a:p>
            <a:p>
              <a:endParaRPr lang="en-US" altLang="zh-CN" sz="2400" b="1" dirty="0" smtClean="0"/>
            </a:p>
            <a:p>
              <a:r>
                <a:rPr lang="en-US" altLang="zh-CN" sz="2400" b="1" dirty="0" smtClean="0"/>
                <a:t>   </a:t>
              </a:r>
              <a:endParaRPr lang="zh-CN" altLang="en-US" sz="2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70521" y="2564904"/>
              <a:ext cx="2815267" cy="12849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3100"/>
                </a:lnSpc>
              </a:pPr>
              <a:r>
                <a:rPr lang="en-US" altLang="zh-CN" sz="2400" b="1" dirty="0" smtClean="0"/>
                <a:t>       </a:t>
              </a:r>
              <a:r>
                <a:rPr lang="en-US" altLang="zh-CN" sz="2800" b="1" u="sng" dirty="0" smtClean="0"/>
                <a:t>The End</a:t>
              </a:r>
            </a:p>
            <a:p>
              <a:pPr>
                <a:lnSpc>
                  <a:spcPts val="3100"/>
                </a:lnSpc>
              </a:pPr>
              <a:endParaRPr lang="en-US" altLang="zh-CN" sz="2400" b="1" dirty="0" smtClean="0"/>
            </a:p>
            <a:p>
              <a:pPr>
                <a:lnSpc>
                  <a:spcPts val="3100"/>
                </a:lnSpc>
              </a:pPr>
              <a:endParaRPr lang="zh-CN" altLang="en-US" sz="2400" b="1" dirty="0"/>
            </a:p>
          </p:txBody>
        </p:sp>
        <p:pic>
          <p:nvPicPr>
            <p:cNvPr id="14" name="图片 13" descr="3753eb95d143ad4ba9cd174082025aafa50f062b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1840" y="3933056"/>
              <a:ext cx="2719764" cy="101344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827001" y="1916832"/>
              <a:ext cx="3632273" cy="584775"/>
            </a:xfrm>
            <a:prstGeom prst="rect">
              <a:avLst/>
            </a:prstGeom>
            <a:solidFill>
              <a:srgbClr val="0000FF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</a:rPr>
                <a:t>  Story Elements</a:t>
              </a:r>
              <a:endParaRPr lang="zh-CN" altLang="en-US" sz="3200" b="1" dirty="0">
                <a:solidFill>
                  <a:schemeClr val="bg1"/>
                </a:solidFill>
                <a:latin typeface="Cambria Math" pitchFamily="18" charset="0"/>
              </a:endParaRPr>
            </a:p>
          </p:txBody>
        </p:sp>
      </p:grpSp>
      <p:sp>
        <p:nvSpPr>
          <p:cNvPr id="9" name="等腰三角形 8"/>
          <p:cNvSpPr/>
          <p:nvPr/>
        </p:nvSpPr>
        <p:spPr>
          <a:xfrm>
            <a:off x="2987824" y="1700808"/>
            <a:ext cx="288032" cy="216024"/>
          </a:xfrm>
          <a:prstGeom prst="triangle">
            <a:avLst/>
          </a:prstGeom>
          <a:solidFill>
            <a:srgbClr val="5F5F5F"/>
          </a:solidFill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等腰三角形 14"/>
          <p:cNvSpPr/>
          <p:nvPr/>
        </p:nvSpPr>
        <p:spPr>
          <a:xfrm>
            <a:off x="6156176" y="1700808"/>
            <a:ext cx="288032" cy="216024"/>
          </a:xfrm>
          <a:prstGeom prst="triangle">
            <a:avLst/>
          </a:prstGeom>
          <a:solidFill>
            <a:srgbClr val="5F5F5F"/>
          </a:solidFill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等腰三角形 16"/>
          <p:cNvSpPr/>
          <p:nvPr/>
        </p:nvSpPr>
        <p:spPr>
          <a:xfrm flipV="1">
            <a:off x="2987824" y="2492896"/>
            <a:ext cx="288032" cy="216024"/>
          </a:xfrm>
          <a:prstGeom prst="triangle">
            <a:avLst/>
          </a:prstGeom>
          <a:solidFill>
            <a:srgbClr val="5F5F5F"/>
          </a:solidFill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等腰三角形 17"/>
          <p:cNvSpPr/>
          <p:nvPr/>
        </p:nvSpPr>
        <p:spPr>
          <a:xfrm flipV="1">
            <a:off x="6156176" y="2492896"/>
            <a:ext cx="288032" cy="216024"/>
          </a:xfrm>
          <a:prstGeom prst="triangle">
            <a:avLst/>
          </a:prstGeom>
          <a:solidFill>
            <a:srgbClr val="5F5F5F"/>
          </a:solidFill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83568" y="332656"/>
            <a:ext cx="7848872" cy="5760640"/>
          </a:xfrm>
          <a:prstGeom prst="rect">
            <a:avLst/>
          </a:prstGeom>
          <a:solidFill>
            <a:srgbClr val="FFDD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45791" dir="3378596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                    </a:t>
            </a:r>
            <a:r>
              <a:rPr kumimoji="0" lang="en-US" altLang="zh-CN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Characters</a:t>
            </a:r>
            <a:endParaRPr kumimoji="0" lang="en-US" altLang="zh-CN" sz="3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*Hansel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*______________________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*______________________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*______________________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*______________________</a:t>
            </a:r>
            <a:endParaRPr kumimoji="0" lang="zh-CN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539552" y="188640"/>
            <a:ext cx="8136904" cy="6192688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45791" dir="3378596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                      </a:t>
            </a:r>
            <a:r>
              <a:rPr kumimoji="0" lang="en-US" altLang="zh-CN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     </a:t>
            </a:r>
            <a:r>
              <a:rPr kumimoji="0" lang="en-US" altLang="zh-CN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Setting</a:t>
            </a:r>
            <a:endParaRPr kumimoji="0" lang="en-US" altLang="zh-CN" sz="3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Where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: leave the children to die______</a:t>
            </a: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6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               __________</a:t>
            </a:r>
            <a:endParaRPr lang="en-US" altLang="zh-CN" sz="3600" dirty="0" smtClean="0"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Why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: *the ________was so _________    </a:t>
            </a: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6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             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that no ___________ would grow</a:t>
            </a: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6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           *the whole family would die ______   </a:t>
            </a: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6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              the two children ________</a:t>
            </a:r>
            <a:endParaRPr kumimoji="0" lang="en-US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常用字体2">
      <a:majorFont>
        <a:latin typeface="Impact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A7BA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穿越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穿越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穿越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穿越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穿越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穿越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5968</TotalTime>
  <Words>787</Words>
  <Application>Microsoft Office PowerPoint</Application>
  <PresentationFormat>全屏显示(4:3)</PresentationFormat>
  <Paragraphs>185</Paragraphs>
  <Slides>22</Slides>
  <Notes>2</Notes>
  <HiddenSlides>0</HiddenSlides>
  <MMClips>3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Office 主题</vt:lpstr>
      <vt:lpstr>3_Office 主题</vt:lpstr>
      <vt:lpstr>穿越</vt:lpstr>
      <vt:lpstr>Office 主题​​</vt:lpstr>
      <vt:lpstr>2_穿越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2044</cp:revision>
  <dcterms:created xsi:type="dcterms:W3CDTF">2016-09-22T11:41:54Z</dcterms:created>
  <dcterms:modified xsi:type="dcterms:W3CDTF">2017-12-03T08:28:25Z</dcterms:modified>
</cp:coreProperties>
</file>