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65" r:id="rId2"/>
    <p:sldId id="466" r:id="rId3"/>
    <p:sldId id="467" r:id="rId4"/>
    <p:sldId id="468" r:id="rId5"/>
    <p:sldId id="469" r:id="rId6"/>
    <p:sldId id="470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5" r:id="rId18"/>
    <p:sldId id="482" r:id="rId19"/>
    <p:sldId id="48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03D"/>
    <a:srgbClr val="0000FF"/>
    <a:srgbClr val="660066"/>
    <a:srgbClr val="9966FF"/>
    <a:srgbClr val="5295DC"/>
    <a:srgbClr val="FE5C1B"/>
    <a:srgbClr val="035CA0"/>
    <a:srgbClr val="9ED157"/>
    <a:srgbClr val="E57B36"/>
    <a:srgbClr val="D13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 snapToGrid="0">
      <p:cViewPr>
        <p:scale>
          <a:sx n="100" d="100"/>
          <a:sy n="100" d="100"/>
        </p:scale>
        <p:origin x="-72" y="354"/>
      </p:cViewPr>
      <p:guideLst>
        <p:guide orient="horz" pos="2152"/>
        <p:guide pos="29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1D10-AED6-4DA4-8C6F-BEF742DFD53E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056C-A43A-4CA3-B7B8-B11498E58C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3B8345F2-98AE-475F-A250-4AF5BDC61A77}" type="slidenum">
              <a:rPr lang="zh-CN" altLang="en-US" sz="1200" smtClean="0"/>
              <a:pPr eaLnBrk="1" hangingPunct="1"/>
              <a:t>8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604" y="231495"/>
            <a:ext cx="7886700" cy="516024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57FB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0" y="1"/>
            <a:ext cx="615902" cy="897147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28650" y="782025"/>
            <a:ext cx="83643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35838;&#20214;&#23450;&#31295;\3&#26085;&#19978;&#21320;\&#38738;&#28023;&#30465;%20&#38472;&#28828;&#21326;%20%20&#23450;&#31295;&#35838;&#20214;\&#38738;&#28023;&#30465;%20&#38472;&#28828;&#21326;%20%20&#23450;&#31295;&#35838;&#20214;\Produce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18" Type="http://schemas.openxmlformats.org/officeDocument/2006/relationships/slide" Target="slide4.xml"/><Relationship Id="rId3" Type="http://schemas.openxmlformats.org/officeDocument/2006/relationships/image" Target="../media/image10.gif"/><Relationship Id="rId7" Type="http://schemas.openxmlformats.org/officeDocument/2006/relationships/slide" Target="slide10.xml"/><Relationship Id="rId12" Type="http://schemas.openxmlformats.org/officeDocument/2006/relationships/slide" Target="slide1.xml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5" Type="http://schemas.openxmlformats.org/officeDocument/2006/relationships/slide" Target="slide11.xml"/><Relationship Id="rId10" Type="http://schemas.openxmlformats.org/officeDocument/2006/relationships/slide" Target="slide3.xml"/><Relationship Id="rId4" Type="http://schemas.openxmlformats.org/officeDocument/2006/relationships/image" Target="../media/image11.gif"/><Relationship Id="rId9" Type="http://schemas.openxmlformats.org/officeDocument/2006/relationships/slide" Target="slide12.xml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1219201"/>
            <a:ext cx="741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800" b="1" dirty="0">
                <a:solidFill>
                  <a:srgbClr val="7030A0"/>
                </a:solidFill>
              </a:rPr>
              <a:t>Unit 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800" b="1" dirty="0">
                <a:solidFill>
                  <a:srgbClr val="7030A0"/>
                </a:solidFill>
              </a:rPr>
              <a:t>What’s the best movie theater?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615406" y="4343400"/>
            <a:ext cx="401478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Section B 2a-2e</a:t>
            </a:r>
            <a:endParaRPr lang="zh-CN" alt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631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椭圆 12"/>
          <p:cNvSpPr>
            <a:spLocks noChangeArrowheads="1"/>
          </p:cNvSpPr>
          <p:nvPr/>
        </p:nvSpPr>
        <p:spPr bwMode="auto">
          <a:xfrm>
            <a:off x="285750" y="3143250"/>
            <a:ext cx="4857750" cy="914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/>
          </a:p>
        </p:txBody>
      </p:sp>
      <p:sp>
        <p:nvSpPr>
          <p:cNvPr id="16387" name="文本框 184327"/>
          <p:cNvSpPr txBox="1">
            <a:spLocks noChangeArrowheads="1"/>
          </p:cNvSpPr>
          <p:nvPr/>
        </p:nvSpPr>
        <p:spPr bwMode="auto">
          <a:xfrm>
            <a:off x="92869" y="214313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</a:rPr>
              <a:t>What do talent shows have in common?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800" b="1" dirty="0">
              <a:latin typeface="Times New Roman" pitchFamily="18" charset="0"/>
            </a:endParaRPr>
          </a:p>
        </p:txBody>
      </p:sp>
      <p:pic>
        <p:nvPicPr>
          <p:cNvPr id="16388" name="图片 184328" descr="back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5876927"/>
            <a:ext cx="12509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71192" y="3214689"/>
            <a:ext cx="4463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4000" b="1">
                <a:latin typeface="BatangChe" pitchFamily="49" charset="-127"/>
                <a:ea typeface="BatangChe" pitchFamily="49" charset="-127"/>
              </a:rPr>
              <a:t>They look for the</a:t>
            </a:r>
            <a:endParaRPr lang="zh-CN" altLang="en-US" sz="4000" b="1">
              <a:latin typeface="BatangChe" pitchFamily="49" charset="-127"/>
              <a:ea typeface="BatangChe" pitchFamily="49" charset="-127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16200000" flipV="1">
            <a:off x="1285876" y="2714627"/>
            <a:ext cx="357187" cy="2143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6200000" flipH="1">
            <a:off x="3929063" y="4143376"/>
            <a:ext cx="500062" cy="3571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>
            <a:off x="892970" y="4107657"/>
            <a:ext cx="500062" cy="4286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 flipH="1" flipV="1">
            <a:off x="3964782" y="2678908"/>
            <a:ext cx="428625" cy="3571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图片 30" descr="act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714875"/>
            <a:ext cx="1857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31" descr="magici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18716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图片 34" descr="sing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214438"/>
            <a:ext cx="207168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39" descr="dance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285875"/>
            <a:ext cx="20240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72126" y="1928815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They look for 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best singers,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most talented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dancers,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most exciting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magicians,</a:t>
            </a: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funniest actors.</a:t>
            </a:r>
          </a:p>
        </p:txBody>
      </p:sp>
    </p:spTree>
    <p:extLst>
      <p:ext uri="{BB962C8B-B14F-4D97-AF65-F5344CB8AC3E}">
        <p14:creationId xmlns:p14="http://schemas.microsoft.com/office/powerpoint/2010/main" val="29563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85352"/>
          <p:cNvSpPr txBox="1"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600"/>
              </a:spcBef>
              <a:buFontTx/>
              <a:buNone/>
            </a:pPr>
            <a:r>
              <a:rPr lang="en-US" altLang="zh-CN" sz="4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70C0"/>
                </a:solidFill>
                <a:latin typeface="Times New Roman" pitchFamily="18" charset="0"/>
              </a:rPr>
              <a:t>    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itchFamily="18" charset="0"/>
              </a:rPr>
              <a:t>Who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</a:rPr>
              <a:t>decides the winner?</a:t>
            </a:r>
          </a:p>
          <a:p>
            <a:pPr eaLnBrk="1" hangingPunct="1">
              <a:lnSpc>
                <a:spcPts val="4400"/>
              </a:lnSpc>
              <a:spcBef>
                <a:spcPts val="600"/>
              </a:spcBef>
              <a:buFontTx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A. The people who watch them</a:t>
            </a:r>
          </a:p>
          <a:p>
            <a:pPr eaLnBrk="1" hangingPunct="1">
              <a:lnSpc>
                <a:spcPts val="4400"/>
              </a:lnSpc>
              <a:spcBef>
                <a:spcPts val="600"/>
              </a:spcBef>
              <a:buFontTx/>
              <a:buNone/>
            </a:pP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B. The famous people who  attend the talent shows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7411" name="图片 185348" descr="back(5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19800"/>
            <a:ext cx="1352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图片 185349" descr="会跳的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5"/>
            <a:ext cx="785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9" descr="guanzho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857375"/>
            <a:ext cx="4219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9" descr="jia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57375"/>
            <a:ext cx="38576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文本框 186376"/>
          <p:cNvSpPr txBox="1">
            <a:spLocks noChangeArrowheads="1"/>
          </p:cNvSpPr>
          <p:nvPr/>
        </p:nvSpPr>
        <p:spPr bwMode="auto">
          <a:xfrm>
            <a:off x="142875" y="4286252"/>
            <a:ext cx="70246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itchFamily="18" charset="0"/>
              </a:rPr>
              <a:t>What can the winner get?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3600" b="1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8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800" b="1">
              <a:latin typeface="Times New Roman" pitchFamily="18" charset="0"/>
            </a:endParaRPr>
          </a:p>
        </p:txBody>
      </p:sp>
      <p:sp>
        <p:nvSpPr>
          <p:cNvPr id="8" name="文本框 186376"/>
          <p:cNvSpPr txBox="1">
            <a:spLocks noChangeArrowheads="1"/>
          </p:cNvSpPr>
          <p:nvPr/>
        </p:nvSpPr>
        <p:spPr bwMode="auto">
          <a:xfrm>
            <a:off x="214314" y="5143502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They can get a very good prize.</a:t>
            </a:r>
            <a:endParaRPr lang="zh-CN" alt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7399"/>
          <p:cNvSpPr txBox="1">
            <a:spLocks noChangeArrowheads="1"/>
          </p:cNvSpPr>
          <p:nvPr/>
        </p:nvSpPr>
        <p:spPr bwMode="auto">
          <a:xfrm>
            <a:off x="0" y="0"/>
            <a:ext cx="9144000" cy="85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</a:rPr>
              <a:t>What do people think about these shows?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Some people            </a:t>
            </a:r>
            <a:r>
              <a:rPr lang="en-US" altLang="zh-CN" sz="3600" b="1" dirty="0" smtClean="0">
                <a:latin typeface="Times New Roman" pitchFamily="18" charset="0"/>
              </a:rPr>
              <a:t> them</a:t>
            </a:r>
            <a:r>
              <a:rPr lang="en-US" altLang="zh-CN" sz="3600" b="1" dirty="0">
                <a:latin typeface="Times New Roman" pitchFamily="18" charset="0"/>
              </a:rPr>
              <a:t>, because they </a:t>
            </a:r>
            <a:r>
              <a:rPr lang="en-US" altLang="zh-CN" sz="3600" b="1" dirty="0" smtClean="0">
                <a:latin typeface="Times New Roman" pitchFamily="18" charset="0"/>
              </a:rPr>
              <a:t>are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 ___________ .</a:t>
            </a:r>
            <a:endParaRPr lang="en-US" altLang="zh-CN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Others          them, because they think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that the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___________________________.</a:t>
            </a:r>
            <a:endParaRPr lang="en-US" altLang="zh-CN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latin typeface="Times New Roman" pitchFamily="18" charset="0"/>
              </a:rPr>
              <a:t>Anyway, they give  people a way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</a:rPr>
              <a:t>_________________________.</a:t>
            </a:r>
            <a:endParaRPr lang="en-US" altLang="zh-CN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800" b="1" dirty="0">
              <a:latin typeface="Times New Roman" pitchFamily="18" charset="0"/>
            </a:endParaRPr>
          </a:p>
        </p:txBody>
      </p:sp>
      <p:pic>
        <p:nvPicPr>
          <p:cNvPr id="18435" name="图片 187400" descr="back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021388"/>
            <a:ext cx="12509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0" descr="xihu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60" y="533403"/>
            <a:ext cx="1204912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1" descr="a0z2cr751547342645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801249"/>
            <a:ext cx="13096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445927"/>
            <a:ext cx="2745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fun </a:t>
            </a:r>
            <a:r>
              <a:rPr lang="en-US" altLang="zh-CN" b="1" dirty="0" smtClean="0">
                <a:solidFill>
                  <a:srgbClr val="FF0000"/>
                </a:solidFill>
              </a:rPr>
              <a:t>to watch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1776" y="3110936"/>
            <a:ext cx="6546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lives of performers are made up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9" y="4702462"/>
            <a:ext cx="5955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make their dreams come true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88417"/>
          <p:cNvGrpSpPr>
            <a:grpSpLocks/>
          </p:cNvGrpSpPr>
          <p:nvPr/>
        </p:nvGrpSpPr>
        <p:grpSpPr bwMode="auto">
          <a:xfrm>
            <a:off x="2590800" y="1447800"/>
            <a:ext cx="3733800" cy="3810000"/>
            <a:chOff x="624" y="768"/>
            <a:chExt cx="1536" cy="1248"/>
          </a:xfrm>
        </p:grpSpPr>
        <p:sp>
          <p:nvSpPr>
            <p:cNvPr id="19462" name="矩形 188418"/>
            <p:cNvSpPr>
              <a:spLocks noChangeArrowheads="1"/>
            </p:cNvSpPr>
            <p:nvPr/>
          </p:nvSpPr>
          <p:spPr bwMode="auto">
            <a:xfrm>
              <a:off x="672" y="816"/>
              <a:ext cx="1488" cy="1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/>
            </a:p>
          </p:txBody>
        </p:sp>
        <p:sp>
          <p:nvSpPr>
            <p:cNvPr id="19463" name="矩形 188419"/>
            <p:cNvSpPr>
              <a:spLocks noChangeArrowheads="1"/>
            </p:cNvSpPr>
            <p:nvPr/>
          </p:nvSpPr>
          <p:spPr bwMode="auto">
            <a:xfrm>
              <a:off x="624" y="768"/>
              <a:ext cx="1488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/>
            </a:p>
          </p:txBody>
        </p:sp>
      </p:grpSp>
      <p:pic>
        <p:nvPicPr>
          <p:cNvPr id="19459" name="图片 188420" descr="back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021388"/>
            <a:ext cx="12509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88422" descr="t010dc2bb96e10ed9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143500" y="5857876"/>
            <a:ext cx="1619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5 points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90465"/>
          <p:cNvGrpSpPr>
            <a:grpSpLocks/>
          </p:cNvGrpSpPr>
          <p:nvPr/>
        </p:nvGrpSpPr>
        <p:grpSpPr bwMode="auto">
          <a:xfrm>
            <a:off x="3048000" y="1905000"/>
            <a:ext cx="3733800" cy="3505200"/>
            <a:chOff x="624" y="768"/>
            <a:chExt cx="1536" cy="1248"/>
          </a:xfrm>
        </p:grpSpPr>
        <p:sp>
          <p:nvSpPr>
            <p:cNvPr id="20486" name="矩形 190466"/>
            <p:cNvSpPr>
              <a:spLocks noChangeArrowheads="1"/>
            </p:cNvSpPr>
            <p:nvPr/>
          </p:nvSpPr>
          <p:spPr bwMode="auto">
            <a:xfrm>
              <a:off x="672" y="816"/>
              <a:ext cx="1488" cy="1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/>
            </a:p>
          </p:txBody>
        </p:sp>
        <p:sp>
          <p:nvSpPr>
            <p:cNvPr id="20487" name="矩形 190467"/>
            <p:cNvSpPr>
              <a:spLocks noChangeArrowheads="1"/>
            </p:cNvSpPr>
            <p:nvPr/>
          </p:nvSpPr>
          <p:spPr bwMode="auto">
            <a:xfrm>
              <a:off x="624" y="768"/>
              <a:ext cx="1488" cy="1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/>
            </a:p>
          </p:txBody>
        </p:sp>
      </p:grpSp>
      <p:pic>
        <p:nvPicPr>
          <p:cNvPr id="20483" name="图片 190468" descr="back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021388"/>
            <a:ext cx="12509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90469" descr="t015468e64eb65717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1" y="5715001"/>
            <a:ext cx="1414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/>
              <a:t>0 point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1" y="519114"/>
            <a:ext cx="87482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GB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Fill in the blanks with correct phrases </a:t>
            </a:r>
            <a:r>
              <a:rPr lang="en-GB" altLang="zh-CN" b="1" i="1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or sentences to </a:t>
            </a:r>
            <a:r>
              <a:rPr lang="en-GB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complete the mind </a:t>
            </a:r>
            <a:r>
              <a:rPr lang="en-GB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map.</a:t>
            </a:r>
            <a:endParaRPr lang="zh-CN" altLang="en-US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0" y="0"/>
            <a:ext cx="5145088" cy="6159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400" kern="0" dirty="0">
                <a:solidFill>
                  <a:srgbClr val="FFFFFF"/>
                </a:solidFill>
                <a:latin typeface="+mn-lt" charset="0"/>
                <a:cs typeface="Times New Roman" pitchFamily="18" charset="0"/>
              </a:rPr>
              <a:t>Stage 5 </a:t>
            </a:r>
            <a:r>
              <a:rPr lang="en-US" altLang="zh-CN" sz="3400" kern="0" dirty="0" smtClean="0">
                <a:solidFill>
                  <a:srgbClr val="FFFFFF"/>
                </a:solidFill>
                <a:latin typeface="+mn-lt" charset="0"/>
                <a:cs typeface="Times New Roman" pitchFamily="18" charset="0"/>
              </a:rPr>
              <a:t>Post-reading</a:t>
            </a:r>
            <a:endParaRPr lang="en-US" altLang="zh-CN" sz="3400" kern="0" dirty="0">
              <a:solidFill>
                <a:srgbClr val="FFFFFF"/>
              </a:solidFill>
              <a:latin typeface="+mn-lt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65238" y="1962150"/>
            <a:ext cx="227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and more popular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64482" y="3338514"/>
            <a:ext cx="1515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</a:p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talented people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72076" y="2876551"/>
            <a:ext cx="1495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people who</a:t>
            </a:r>
          </a:p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watch them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22332" y="3567114"/>
            <a:ext cx="1571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a good prize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38941" y="4905378"/>
            <a:ext cx="2954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fun to watch, </a:t>
            </a:r>
            <a:endParaRPr lang="en-US" altLang="zh-CN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don’t take them seriously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5907" y="5695950"/>
            <a:ext cx="574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Talent shows give people a way to make their dreams come true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22094" y="4438650"/>
            <a:ext cx="3361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lives of performers are made up 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-74953" y="2718973"/>
            <a:ext cx="1410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Talent shows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左大括号 13"/>
          <p:cNvSpPr>
            <a:spLocks/>
          </p:cNvSpPr>
          <p:nvPr/>
        </p:nvSpPr>
        <p:spPr bwMode="auto">
          <a:xfrm>
            <a:off x="1228726" y="1738315"/>
            <a:ext cx="214312" cy="2428875"/>
          </a:xfrm>
          <a:prstGeom prst="leftBrace">
            <a:avLst>
              <a:gd name="adj1" fmla="val 834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1578769" y="1952625"/>
            <a:ext cx="2253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talent shows are getting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3714750" y="1952210"/>
            <a:ext cx="286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________________________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1450182" y="3157538"/>
            <a:ext cx="157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they look for</a:t>
            </a:r>
          </a:p>
          <a:p>
            <a:pPr eaLnBrk="1" hangingPunct="1"/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_____________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20" name="直接箭头连接符 21"/>
          <p:cNvCxnSpPr>
            <a:cxnSpLocks noChangeShapeType="1"/>
          </p:cNvCxnSpPr>
          <p:nvPr/>
        </p:nvCxnSpPr>
        <p:spPr bwMode="auto">
          <a:xfrm>
            <a:off x="2793207" y="3586165"/>
            <a:ext cx="2143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1" name="TextBox 24"/>
          <p:cNvSpPr txBox="1">
            <a:spLocks noChangeArrowheads="1"/>
          </p:cNvSpPr>
          <p:nvPr/>
        </p:nvSpPr>
        <p:spPr bwMode="auto">
          <a:xfrm>
            <a:off x="3150395" y="3286125"/>
            <a:ext cx="210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_______can join them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07532" y="3243264"/>
            <a:ext cx="984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kinds </a:t>
            </a:r>
          </a:p>
          <a:p>
            <a:pPr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people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23" name="直接箭头连接符 26"/>
          <p:cNvCxnSpPr>
            <a:cxnSpLocks noChangeShapeType="1"/>
          </p:cNvCxnSpPr>
          <p:nvPr/>
        </p:nvCxnSpPr>
        <p:spPr bwMode="auto">
          <a:xfrm>
            <a:off x="6615114" y="3471865"/>
            <a:ext cx="2143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4" name="TextBox 27"/>
          <p:cNvSpPr txBox="1">
            <a:spLocks noChangeArrowheads="1"/>
          </p:cNvSpPr>
          <p:nvPr/>
        </p:nvSpPr>
        <p:spPr bwMode="auto">
          <a:xfrm>
            <a:off x="6993732" y="3152776"/>
            <a:ext cx="188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the winner </a:t>
            </a:r>
          </a:p>
          <a:p>
            <a:pPr eaLnBrk="1" hangingPunct="1"/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can   _________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TextBox 28"/>
          <p:cNvSpPr txBox="1">
            <a:spLocks noChangeArrowheads="1"/>
          </p:cNvSpPr>
          <p:nvPr/>
        </p:nvSpPr>
        <p:spPr bwMode="auto">
          <a:xfrm>
            <a:off x="-133463" y="5029200"/>
            <a:ext cx="1527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Writer’s ideas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6" name="左大括号 29"/>
          <p:cNvSpPr>
            <a:spLocks/>
          </p:cNvSpPr>
          <p:nvPr/>
        </p:nvSpPr>
        <p:spPr bwMode="auto">
          <a:xfrm>
            <a:off x="1193006" y="4581526"/>
            <a:ext cx="235744" cy="1381124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1527" name="TextBox 30"/>
          <p:cNvSpPr txBox="1">
            <a:spLocks noChangeArrowheads="1"/>
          </p:cNvSpPr>
          <p:nvPr/>
        </p:nvSpPr>
        <p:spPr bwMode="auto">
          <a:xfrm>
            <a:off x="1311932" y="5197765"/>
            <a:ext cx="7400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Some people don’t like them, because they think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pPr eaLnBrk="1" hangingPunct="1"/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8" name="TextBox 31"/>
          <p:cNvSpPr txBox="1">
            <a:spLocks noChangeArrowheads="1"/>
          </p:cNvSpPr>
          <p:nvPr/>
        </p:nvSpPr>
        <p:spPr bwMode="auto">
          <a:xfrm>
            <a:off x="1481139" y="4567241"/>
            <a:ext cx="7643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Some people like them, because____________________________________________.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9" name="TextBox 32"/>
          <p:cNvSpPr txBox="1">
            <a:spLocks noChangeArrowheads="1"/>
          </p:cNvSpPr>
          <p:nvPr/>
        </p:nvSpPr>
        <p:spPr bwMode="auto">
          <a:xfrm>
            <a:off x="5193507" y="3167063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__________can</a:t>
            </a: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decide the winner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30" name="直接箭头连接符 35"/>
          <p:cNvCxnSpPr>
            <a:cxnSpLocks noChangeShapeType="1"/>
          </p:cNvCxnSpPr>
          <p:nvPr/>
        </p:nvCxnSpPr>
        <p:spPr bwMode="auto">
          <a:xfrm>
            <a:off x="4793457" y="3538539"/>
            <a:ext cx="2143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453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1468513" y="46019"/>
            <a:ext cx="5046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GB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Choose the correct questions of each </a:t>
            </a:r>
            <a:r>
              <a:rPr lang="en-GB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statement to </a:t>
            </a:r>
          </a:p>
          <a:p>
            <a:pPr algn="ctr" eaLnBrk="1" hangingPunct="1"/>
            <a:r>
              <a:rPr lang="en-GB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complete </a:t>
            </a:r>
            <a:r>
              <a:rPr lang="en-GB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the mind </a:t>
            </a:r>
            <a:r>
              <a:rPr lang="en-GB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map.</a:t>
            </a:r>
            <a:endParaRPr lang="zh-CN" altLang="en-US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786189" y="2571750"/>
            <a:ext cx="227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more and more popular</a:t>
            </a:r>
            <a:endParaRPr lang="zh-CN" altLang="en-US"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43063" y="4214814"/>
            <a:ext cx="1515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</a:p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talented people</a:t>
            </a:r>
            <a:endParaRPr lang="zh-CN" altLang="en-US"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200651" y="3795714"/>
            <a:ext cx="1495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people who</a:t>
            </a:r>
          </a:p>
          <a:p>
            <a:pPr eaLnBrk="1" hangingPunct="1"/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watch them</a:t>
            </a:r>
            <a:endParaRPr lang="zh-CN" alt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308057" y="4505325"/>
            <a:ext cx="15712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get a good prize</a:t>
            </a:r>
            <a:endParaRPr lang="zh-CN" alt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4270690" y="5474287"/>
            <a:ext cx="4913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are fun to watch, if you don’t take them seriously</a:t>
            </a:r>
            <a:endParaRPr lang="zh-CN" alt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500188" y="5767804"/>
            <a:ext cx="574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Talent shows give people a way to make their dreams come true</a:t>
            </a:r>
            <a:endParaRPr lang="zh-CN" alt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5627404" y="5171660"/>
            <a:ext cx="3361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lives of performers are made up </a:t>
            </a:r>
            <a:endParaRPr lang="zh-CN" altLang="en-US"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0" y="3714750"/>
            <a:ext cx="1410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 Talent shows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左大括号 13"/>
          <p:cNvSpPr>
            <a:spLocks/>
          </p:cNvSpPr>
          <p:nvPr/>
        </p:nvSpPr>
        <p:spPr bwMode="auto">
          <a:xfrm>
            <a:off x="1357314" y="2643190"/>
            <a:ext cx="214312" cy="2428875"/>
          </a:xfrm>
          <a:prstGeom prst="leftBrace">
            <a:avLst>
              <a:gd name="adj1" fmla="val 834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1571625" y="2714625"/>
            <a:ext cx="22536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talent shows are getting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TextBox 17"/>
          <p:cNvSpPr txBox="1">
            <a:spLocks noChangeArrowheads="1"/>
          </p:cNvSpPr>
          <p:nvPr/>
        </p:nvSpPr>
        <p:spPr bwMode="auto">
          <a:xfrm>
            <a:off x="3714751" y="2714625"/>
            <a:ext cx="286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________________________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2" name="TextBox 18"/>
          <p:cNvSpPr txBox="1">
            <a:spLocks noChangeArrowheads="1"/>
          </p:cNvSpPr>
          <p:nvPr/>
        </p:nvSpPr>
        <p:spPr bwMode="auto">
          <a:xfrm>
            <a:off x="1643063" y="4000501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they look for</a:t>
            </a:r>
          </a:p>
          <a:p>
            <a:pPr eaLnBrk="1" hangingPunct="1"/>
            <a:endParaRPr lang="en-US" altLang="zh-CN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_____________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43" name="直接箭头连接符 21"/>
          <p:cNvCxnSpPr>
            <a:cxnSpLocks noChangeShapeType="1"/>
          </p:cNvCxnSpPr>
          <p:nvPr/>
        </p:nvCxnSpPr>
        <p:spPr bwMode="auto">
          <a:xfrm>
            <a:off x="2850357" y="4376740"/>
            <a:ext cx="2143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24"/>
          <p:cNvSpPr txBox="1">
            <a:spLocks noChangeArrowheads="1"/>
          </p:cNvSpPr>
          <p:nvPr/>
        </p:nvSpPr>
        <p:spPr bwMode="auto">
          <a:xfrm>
            <a:off x="3193258" y="4143375"/>
            <a:ext cx="2101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_______can join them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Box 25"/>
          <p:cNvSpPr txBox="1">
            <a:spLocks noChangeArrowheads="1"/>
          </p:cNvSpPr>
          <p:nvPr/>
        </p:nvSpPr>
        <p:spPr bwMode="auto">
          <a:xfrm>
            <a:off x="3286125" y="4071939"/>
            <a:ext cx="984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 kinds </a:t>
            </a:r>
          </a:p>
          <a:p>
            <a:pPr eaLnBrk="1" hangingPunct="1"/>
            <a:r>
              <a:rPr lang="en-US" altLang="zh-CN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people</a:t>
            </a:r>
            <a:endParaRPr lang="zh-CN" altLang="en-US"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46" name="直接箭头连接符 26"/>
          <p:cNvCxnSpPr>
            <a:cxnSpLocks noChangeShapeType="1"/>
          </p:cNvCxnSpPr>
          <p:nvPr/>
        </p:nvCxnSpPr>
        <p:spPr bwMode="auto">
          <a:xfrm>
            <a:off x="6600826" y="4395790"/>
            <a:ext cx="2143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27"/>
          <p:cNvSpPr txBox="1">
            <a:spLocks noChangeArrowheads="1"/>
          </p:cNvSpPr>
          <p:nvPr/>
        </p:nvSpPr>
        <p:spPr bwMode="auto">
          <a:xfrm>
            <a:off x="6949283" y="4062413"/>
            <a:ext cx="18875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the winner </a:t>
            </a:r>
          </a:p>
          <a:p>
            <a:pPr eaLnBrk="1" hangingPunct="1"/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can   _________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TextBox 28"/>
          <p:cNvSpPr txBox="1">
            <a:spLocks noChangeArrowheads="1"/>
          </p:cNvSpPr>
          <p:nvPr/>
        </p:nvSpPr>
        <p:spPr bwMode="auto">
          <a:xfrm>
            <a:off x="1" y="5429250"/>
            <a:ext cx="1527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 Writer’s ideas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左大括号 29"/>
          <p:cNvSpPr>
            <a:spLocks/>
          </p:cNvSpPr>
          <p:nvPr/>
        </p:nvSpPr>
        <p:spPr bwMode="auto">
          <a:xfrm>
            <a:off x="1428751" y="5286377"/>
            <a:ext cx="71438" cy="714375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22550" name="TextBox 30"/>
          <p:cNvSpPr txBox="1">
            <a:spLocks noChangeArrowheads="1"/>
          </p:cNvSpPr>
          <p:nvPr/>
        </p:nvSpPr>
        <p:spPr bwMode="auto">
          <a:xfrm>
            <a:off x="1386418" y="5214939"/>
            <a:ext cx="7486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Some people don’t like them, because they think_____________________________.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TextBox 31"/>
          <p:cNvSpPr txBox="1">
            <a:spLocks noChangeArrowheads="1"/>
          </p:cNvSpPr>
          <p:nvPr/>
        </p:nvSpPr>
        <p:spPr bwMode="auto">
          <a:xfrm>
            <a:off x="1527855" y="5510214"/>
            <a:ext cx="7643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Some people like them, because____________________________________________.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Box 32"/>
          <p:cNvSpPr txBox="1">
            <a:spLocks noChangeArrowheads="1"/>
          </p:cNvSpPr>
          <p:nvPr/>
        </p:nvSpPr>
        <p:spPr bwMode="auto">
          <a:xfrm>
            <a:off x="5172076" y="4052888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__________can</a:t>
            </a:r>
          </a:p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decide the winner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53" name="直接箭头连接符 35"/>
          <p:cNvCxnSpPr>
            <a:cxnSpLocks noChangeShapeType="1"/>
          </p:cNvCxnSpPr>
          <p:nvPr/>
        </p:nvCxnSpPr>
        <p:spPr bwMode="auto">
          <a:xfrm>
            <a:off x="4886326" y="4319590"/>
            <a:ext cx="2143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626" y="1785938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can join?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357439" y="1785938"/>
            <a:ext cx="1813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it for?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7188" y="1143000"/>
            <a:ext cx="1446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is it? 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14813" y="1785938"/>
            <a:ext cx="2217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can decide ?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43689" y="1785938"/>
            <a:ext cx="22929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What’s the result?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43251" y="1000126"/>
            <a:ext cx="1744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</a:t>
            </a:r>
          </a:p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others’ ideas? 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786439" y="1143000"/>
            <a:ext cx="2068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yours?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61" name="直接连接符 43"/>
          <p:cNvCxnSpPr>
            <a:cxnSpLocks noChangeShapeType="1"/>
          </p:cNvCxnSpPr>
          <p:nvPr/>
        </p:nvCxnSpPr>
        <p:spPr bwMode="auto">
          <a:xfrm rot="5400000">
            <a:off x="4751388" y="3178176"/>
            <a:ext cx="3571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2" name="直接连接符 44"/>
          <p:cNvCxnSpPr>
            <a:cxnSpLocks noChangeShapeType="1"/>
          </p:cNvCxnSpPr>
          <p:nvPr/>
        </p:nvCxnSpPr>
        <p:spPr bwMode="auto">
          <a:xfrm rot="10800000">
            <a:off x="2000251" y="3357565"/>
            <a:ext cx="6143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3" name="直接箭头连接符 51"/>
          <p:cNvCxnSpPr>
            <a:cxnSpLocks noChangeShapeType="1"/>
          </p:cNvCxnSpPr>
          <p:nvPr/>
        </p:nvCxnSpPr>
        <p:spPr bwMode="auto">
          <a:xfrm rot="5400000">
            <a:off x="1855789" y="3500439"/>
            <a:ext cx="2873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直接箭头连接符 52"/>
          <p:cNvCxnSpPr>
            <a:cxnSpLocks noChangeShapeType="1"/>
          </p:cNvCxnSpPr>
          <p:nvPr/>
        </p:nvCxnSpPr>
        <p:spPr bwMode="auto">
          <a:xfrm rot="5400000">
            <a:off x="8001794" y="3499644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49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3007 C 0.09843 0.06963 0.20312 0.10918 0.24427 0.13347 C 0.28541 0.15776 0.21354 0.17349 0.24079 0.1758 C 0.26805 0.17811 0.38003 0.15151 0.40781 0.14758 " pathEditMode="relative" ptsTypes="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3031 C -0.05312 0.08282 -0.10694 0.13533 -0.1276 0.17465 C -0.14826 0.21397 -0.12361 0.25052 -0.12274 0.26556 " pathEditMode="relative" ptsTypes="a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031 C 0.08732 0.10294 0.17395 0.17557 0.21493 0.21698 C 0.2559 0.25839 0.24149 0.26787 0.2467 0.27805 " pathEditMode="relative" ptsTypes="a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92 C 0.00538 0.11127 0.01076 0.19061 0.02031 0.22485 C 0.02986 0.25908 0.05173 0.23572 0.05781 0.23734 " pathEditMode="relative" ptsTypes="a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3192 C 0.00556 0.1307 0.01024 0.2297 0.01163 0.26857 " pathEditMode="relative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835 C -0.17431 0.13948 -0.35174 0.19569 -0.41059 0.27481 C -0.46944 0.35392 -0.35972 0.51006 -0.35017 0.55864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2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6766E-6 C -0.14982 0.13 -0.29948 0.26046 -0.40468 0.38283 C -0.50989 0.50497 -0.59409 0.67545 -0.63177 0.73421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3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044" y="123825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68B03D"/>
                </a:solidFill>
              </a:rPr>
              <a:t>Do you like talent show?</a:t>
            </a:r>
            <a:endParaRPr lang="zh-CN" altLang="en-US" sz="2800" b="1" dirty="0">
              <a:solidFill>
                <a:srgbClr val="68B03D"/>
              </a:solidFill>
            </a:endParaRPr>
          </a:p>
        </p:txBody>
      </p:sp>
      <p:pic>
        <p:nvPicPr>
          <p:cNvPr id="3" name="Produ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50" y="685800"/>
            <a:ext cx="51435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6"/>
          <p:cNvSpPr>
            <a:spLocks noChangeArrowheads="1"/>
          </p:cNvSpPr>
          <p:nvPr/>
        </p:nvSpPr>
        <p:spPr bwMode="auto">
          <a:xfrm>
            <a:off x="0" y="0"/>
            <a:ext cx="5143500" cy="615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400">
                <a:solidFill>
                  <a:schemeClr val="bg1"/>
                </a:solidFill>
                <a:cs typeface="Times New Roman" pitchFamily="18" charset="0"/>
              </a:rPr>
              <a:t>Stage  6 Discussion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428625" y="571502"/>
            <a:ext cx="857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i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Talk about your ideas about talent shows from following aspects or add more yours.</a:t>
            </a:r>
            <a:endParaRPr lang="zh-CN" altLang="en-US" sz="2800" b="1" i="1" dirty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53569"/>
              </p:ext>
            </p:extLst>
          </p:nvPr>
        </p:nvGraphicFramePr>
        <p:xfrm>
          <a:off x="1535907" y="1772885"/>
          <a:ext cx="7215188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436"/>
                <a:gridCol w="2479127"/>
                <a:gridCol w="2714625"/>
              </a:tblGrid>
              <a:tr h="64303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>
                          <a:solidFill>
                            <a:schemeClr val="tx1"/>
                          </a:solidFill>
                        </a:rPr>
                        <a:t>I think…</a:t>
                      </a:r>
                      <a:endParaRPr lang="zh-CN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0139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students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like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don’t like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48613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 parents</a:t>
                      </a:r>
                      <a:endParaRPr lang="zh-CN" altLang="en-US" sz="1800" dirty="0"/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/>
                </a:tc>
              </a:tr>
              <a:tr h="52700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 audiences</a:t>
                      </a:r>
                      <a:endParaRPr lang="zh-CN" altLang="en-US" sz="1800" dirty="0"/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/>
                </a:tc>
              </a:tr>
              <a:tr h="43241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 winners</a:t>
                      </a:r>
                      <a:endParaRPr lang="zh-CN" altLang="en-US" sz="1800" dirty="0"/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/>
                </a:tc>
              </a:tr>
              <a:tr h="64018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 medium company</a:t>
                      </a:r>
                      <a:endParaRPr lang="zh-CN" altLang="en-US" sz="1800" dirty="0"/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/>
                </a:tc>
              </a:tr>
              <a:tr h="42869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 …</a:t>
                      </a:r>
                      <a:endParaRPr lang="zh-CN" altLang="en-US" sz="1800" dirty="0"/>
                    </a:p>
                  </a:txBody>
                  <a:tcPr marL="91439" marR="91439" marT="45732" marB="457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5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14314" y="615951"/>
            <a:ext cx="84796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Find </a:t>
            </a:r>
            <a:r>
              <a:rPr lang="en-US" altLang="zh-CN" sz="2800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more information about talent shows by yourself, try to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compare the similarities and differences between them </a:t>
            </a:r>
            <a:r>
              <a:rPr lang="en-US" altLang="zh-CN" sz="2800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then express your own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ideas about these talent shows. </a:t>
            </a:r>
            <a:endParaRPr lang="zh-CN" altLang="en-US" sz="2800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579" name="矩形 9"/>
          <p:cNvSpPr>
            <a:spLocks noChangeArrowheads="1"/>
          </p:cNvSpPr>
          <p:nvPr/>
        </p:nvSpPr>
        <p:spPr bwMode="auto">
          <a:xfrm>
            <a:off x="0" y="0"/>
            <a:ext cx="4356100" cy="615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400">
                <a:solidFill>
                  <a:schemeClr val="bg1"/>
                </a:solidFill>
                <a:cs typeface="Times New Roman" pitchFamily="18" charset="0"/>
              </a:rPr>
              <a:t>Stage  7  Homework</a:t>
            </a:r>
          </a:p>
        </p:txBody>
      </p:sp>
      <p:pic>
        <p:nvPicPr>
          <p:cNvPr id="24580" name="Picture 3" descr="中国达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2293144" cy="18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14314" y="3500439"/>
            <a:ext cx="3035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/>
              <a:t>China’s Got Talent</a:t>
            </a:r>
          </a:p>
          <a:p>
            <a:endParaRPr lang="zh-CN" altLang="en-US" dirty="0"/>
          </a:p>
        </p:txBody>
      </p:sp>
      <p:pic>
        <p:nvPicPr>
          <p:cNvPr id="6" name="Picture 14" descr="http://www.dage123.com/pic/uploadimg/2012-8/13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1714489"/>
            <a:ext cx="2243149" cy="1878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070225" y="3534541"/>
            <a:ext cx="2571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/>
              <a:t>the Voice of China</a:t>
            </a:r>
            <a:endParaRPr lang="zh-CN" altLang="en-US" sz="2400" b="1" dirty="0"/>
          </a:p>
        </p:txBody>
      </p:sp>
      <p:pic>
        <p:nvPicPr>
          <p:cNvPr id="8" name="Picture 12" descr="http://pic.baike.soso.com/p/20121012/20121012220339-1594352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1857364"/>
            <a:ext cx="262889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5928520" y="3571877"/>
            <a:ext cx="295830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/>
              <a:t>Avenue of Stars</a:t>
            </a:r>
            <a:endParaRPr lang="zh-CN" altLang="en-US" sz="2400" b="1" dirty="0"/>
          </a:p>
        </p:txBody>
      </p:sp>
      <p:pic>
        <p:nvPicPr>
          <p:cNvPr id="24586" name="Picture 4" descr="梦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216058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442914" y="6067427"/>
            <a:ext cx="2012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/>
              <a:t>Chinese Idol</a:t>
            </a:r>
          </a:p>
        </p:txBody>
      </p:sp>
      <p:pic>
        <p:nvPicPr>
          <p:cNvPr id="24588" name="Picture 12" descr="9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4273551"/>
            <a:ext cx="2159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071726" y="6000752"/>
            <a:ext cx="179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400" b="1" dirty="0"/>
              <a:t>Super girls</a:t>
            </a:r>
          </a:p>
        </p:txBody>
      </p:sp>
      <p:pic>
        <p:nvPicPr>
          <p:cNvPr id="24590" name="Picture 5" descr="5617181_082720027095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14813"/>
            <a:ext cx="2278856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 Box 10"/>
          <p:cNvSpPr txBox="1">
            <a:spLocks noChangeArrowheads="1"/>
          </p:cNvSpPr>
          <p:nvPr/>
        </p:nvSpPr>
        <p:spPr bwMode="auto">
          <a:xfrm>
            <a:off x="6088264" y="6024564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/>
              <a:t>Happy Boys</a:t>
            </a:r>
          </a:p>
        </p:txBody>
      </p:sp>
    </p:spTree>
    <p:extLst>
      <p:ext uri="{BB962C8B-B14F-4D97-AF65-F5344CB8AC3E}">
        <p14:creationId xmlns:p14="http://schemas.microsoft.com/office/powerpoint/2010/main" val="41168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4357689" y="0"/>
            <a:ext cx="4786312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zh-CN" altLang="en-US" smtClean="0"/>
          </a:p>
        </p:txBody>
      </p:sp>
      <p:pic>
        <p:nvPicPr>
          <p:cNvPr id="9219" name="图片 2" descr="青海省 陈炜华 照片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4429126" y="4000500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0066FF"/>
                </a:solidFill>
                <a:hlinkClick r:id="rId4" action="ppaction://hlinksldjump"/>
              </a:rPr>
              <a:t>Where am I from?</a:t>
            </a:r>
            <a:endParaRPr lang="zh-CN" altLang="en-US">
              <a:solidFill>
                <a:srgbClr val="0066FF"/>
              </a:solidFill>
            </a:endParaRP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429126" y="1285877"/>
            <a:ext cx="278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ED03B0"/>
                </a:solidFill>
              </a:rPr>
              <a:t>Emily</a:t>
            </a:r>
            <a:endParaRPr lang="zh-CN" altLang="en-US">
              <a:solidFill>
                <a:srgbClr val="ED03B0"/>
              </a:solidFill>
            </a:endParaRPr>
          </a:p>
        </p:txBody>
      </p:sp>
      <p:sp>
        <p:nvSpPr>
          <p:cNvPr id="8198" name="矩形 12"/>
          <p:cNvSpPr>
            <a:spLocks noChangeArrowheads="1"/>
          </p:cNvSpPr>
          <p:nvPr/>
        </p:nvSpPr>
        <p:spPr bwMode="auto">
          <a:xfrm>
            <a:off x="4357689" y="0"/>
            <a:ext cx="4786312" cy="615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400" dirty="0">
                <a:solidFill>
                  <a:schemeClr val="bg1"/>
                </a:solidFill>
                <a:cs typeface="Times New Roman" pitchFamily="18" charset="0"/>
              </a:rPr>
              <a:t>Stage 1 W</a:t>
            </a:r>
            <a:r>
              <a:rPr lang="en-US" altLang="zh-CN" sz="3400" dirty="0" smtClean="0">
                <a:solidFill>
                  <a:schemeClr val="bg1"/>
                </a:solidFill>
                <a:cs typeface="Times New Roman" pitchFamily="18" charset="0"/>
              </a:rPr>
              <a:t>arm-up</a:t>
            </a:r>
            <a:endParaRPr lang="en-US" altLang="zh-CN" sz="3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2"/>
            <a:ext cx="8286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42938" y="5000625"/>
            <a:ext cx="8229600" cy="1143000"/>
          </a:xfrm>
          <a:solidFill>
            <a:srgbClr val="FF9900"/>
          </a:solidFill>
        </p:spPr>
        <p:txBody>
          <a:bodyPr/>
          <a:lstStyle/>
          <a:p>
            <a:r>
              <a:rPr lang="en-US" altLang="zh-CN" b="1" smtClean="0">
                <a:latin typeface="MingLiU" pitchFamily="49" charset="-120"/>
                <a:ea typeface="MingLiU" pitchFamily="49" charset="-120"/>
              </a:rPr>
              <a:t>Xining, Qinghai province</a:t>
            </a:r>
            <a:endParaRPr lang="zh-CN" altLang="en-US" b="1" smtClean="0"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3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357689" y="0"/>
            <a:ext cx="4786312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zh-CN" altLang="en-US" dirty="0" smtClean="0"/>
          </a:p>
        </p:txBody>
      </p:sp>
      <p:pic>
        <p:nvPicPr>
          <p:cNvPr id="10243" name="图片 2" descr="青海省 陈炜华 照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43719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4357689" y="785813"/>
            <a:ext cx="4500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7030A0"/>
                </a:solidFill>
              </a:rPr>
              <a:t>the youngest English teacher in my office</a:t>
            </a: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4357689" y="2786063"/>
            <a:ext cx="4214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/>
              <a:t>the tallest one in my      	office</a:t>
            </a:r>
            <a:endParaRPr lang="zh-CN" altLang="en-US" dirty="0"/>
          </a:p>
        </p:txBody>
      </p:sp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4500563" y="4714877"/>
            <a:ext cx="1476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Talent ?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0375" y="4705360"/>
            <a:ext cx="1512000" cy="147732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FF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It’s  </a:t>
            </a:r>
            <a:r>
              <a:rPr lang="en-US" altLang="zh-CN" sz="3600" dirty="0" smtClean="0">
                <a:solidFill>
                  <a:srgbClr val="FF00FF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Me.</a:t>
            </a:r>
            <a:endParaRPr lang="en-US" altLang="zh-CN" sz="3600" dirty="0">
              <a:solidFill>
                <a:srgbClr val="FF00FF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  <a:p>
            <a:pPr>
              <a:defRPr/>
            </a:pPr>
            <a:endParaRPr lang="zh-CN" altLang="en-US" dirty="0"/>
          </a:p>
        </p:txBody>
      </p:sp>
      <p:pic>
        <p:nvPicPr>
          <p:cNvPr id="14" name="图片 128004" descr="t010dc2bb96e10ed9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500563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703264"/>
            <a:ext cx="6351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Make some sentences to describe Emily’s performance.</a:t>
            </a:r>
            <a:endParaRPr lang="zh-CN" altLang="en-US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7" name="图片 2" descr="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1325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左大括号 4"/>
          <p:cNvSpPr>
            <a:spLocks/>
          </p:cNvSpPr>
          <p:nvPr/>
        </p:nvSpPr>
        <p:spPr bwMode="auto">
          <a:xfrm>
            <a:off x="3435352" y="1630650"/>
            <a:ext cx="492125" cy="2895600"/>
          </a:xfrm>
          <a:prstGeom prst="leftBrace">
            <a:avLst>
              <a:gd name="adj1" fmla="val 10694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143376" y="2663538"/>
            <a:ext cx="1255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/>
              <a:t>can…</a:t>
            </a:r>
            <a:endParaRPr lang="zh-CN" altLang="en-US" dirty="0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054475" y="3821114"/>
            <a:ext cx="3964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/>
              <a:t>is the most talented..</a:t>
            </a:r>
            <a:endParaRPr lang="zh-CN" altLang="en-US" dirty="0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67754" y="1547813"/>
            <a:ext cx="2712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/>
              <a:t>is talented in..</a:t>
            </a:r>
            <a:endParaRPr lang="zh-CN" altLang="en-US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179389" y="2786064"/>
            <a:ext cx="1277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>
                <a:solidFill>
                  <a:srgbClr val="FF0000"/>
                </a:solidFill>
              </a:rPr>
              <a:t>I think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417514" y="5081589"/>
            <a:ext cx="2826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>
                <a:solidFill>
                  <a:srgbClr val="FF00FF"/>
                </a:solidFill>
              </a:rPr>
              <a:t>play the magic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5762626" y="5157789"/>
            <a:ext cx="1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FF"/>
                </a:solidFill>
              </a:rPr>
              <a:t>magician</a:t>
            </a:r>
            <a:endParaRPr lang="zh-CN" altLang="en-US">
              <a:solidFill>
                <a:srgbClr val="FF00FF"/>
              </a:solidFill>
            </a:endParaRP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921126" y="5157789"/>
            <a:ext cx="95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dirty="0">
                <a:solidFill>
                  <a:srgbClr val="FF00FF"/>
                </a:solidFill>
              </a:rPr>
              <a:t>best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1276" name="矩形 12"/>
          <p:cNvSpPr>
            <a:spLocks noChangeArrowheads="1"/>
          </p:cNvSpPr>
          <p:nvPr/>
        </p:nvSpPr>
        <p:spPr bwMode="auto">
          <a:xfrm>
            <a:off x="0" y="0"/>
            <a:ext cx="4908550" cy="615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400">
                <a:solidFill>
                  <a:schemeClr val="bg1"/>
                </a:solidFill>
                <a:cs typeface="Times New Roman" pitchFamily="18" charset="0"/>
              </a:rPr>
              <a:t>Stage 2 Lead-in</a:t>
            </a:r>
          </a:p>
        </p:txBody>
      </p:sp>
    </p:spTree>
    <p:extLst>
      <p:ext uri="{BB962C8B-B14F-4D97-AF65-F5344CB8AC3E}">
        <p14:creationId xmlns:p14="http://schemas.microsoft.com/office/powerpoint/2010/main" val="17521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36282" y="32890"/>
            <a:ext cx="44791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Skim to get the main </a:t>
            </a:r>
            <a:r>
              <a:rPr lang="en-US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idea of </a:t>
            </a:r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each paragraph.</a:t>
            </a:r>
            <a:endParaRPr lang="zh-CN" altLang="en-US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TextBox 20"/>
          <p:cNvSpPr txBox="1">
            <a:spLocks noChangeArrowheads="1"/>
          </p:cNvSpPr>
          <p:nvPr/>
        </p:nvSpPr>
        <p:spPr bwMode="auto">
          <a:xfrm>
            <a:off x="214313" y="571501"/>
            <a:ext cx="2438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Paragraph 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292" name="TextBox 21"/>
          <p:cNvSpPr txBox="1">
            <a:spLocks noChangeArrowheads="1"/>
          </p:cNvSpPr>
          <p:nvPr/>
        </p:nvSpPr>
        <p:spPr bwMode="auto">
          <a:xfrm>
            <a:off x="214313" y="1214438"/>
            <a:ext cx="81937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2000"/>
              <a:t>Everyone is good at something, but someone are truly talented.</a:t>
            </a:r>
          </a:p>
          <a:p>
            <a:pPr eaLnBrk="1" hangingPunct="1">
              <a:buFontTx/>
              <a:buAutoNum type="alphaUcPeriod"/>
            </a:pPr>
            <a:r>
              <a:rPr lang="en-US" altLang="zh-CN" sz="2000"/>
              <a:t>It’s always interesting to watch other people show their talents.</a:t>
            </a:r>
          </a:p>
          <a:p>
            <a:pPr eaLnBrk="1" hangingPunct="1">
              <a:buFontTx/>
              <a:buAutoNum type="alphaUcPeriod"/>
            </a:pPr>
            <a:r>
              <a:rPr lang="en-US" altLang="zh-CN" sz="2000"/>
              <a:t>Talent shows are getting more and more popular around the world.</a:t>
            </a:r>
            <a:endParaRPr lang="zh-CN" altLang="en-US" sz="2000"/>
          </a:p>
        </p:txBody>
      </p:sp>
      <p:sp>
        <p:nvSpPr>
          <p:cNvPr id="12293" name="TextBox 22"/>
          <p:cNvSpPr txBox="1">
            <a:spLocks noChangeArrowheads="1"/>
          </p:cNvSpPr>
          <p:nvPr/>
        </p:nvSpPr>
        <p:spPr bwMode="auto">
          <a:xfrm>
            <a:off x="285751" y="2286002"/>
            <a:ext cx="2438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Paragraph 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294" name="TextBox 23"/>
          <p:cNvSpPr txBox="1">
            <a:spLocks noChangeArrowheads="1"/>
          </p:cNvSpPr>
          <p:nvPr/>
        </p:nvSpPr>
        <p:spPr bwMode="auto">
          <a:xfrm>
            <a:off x="285750" y="3000376"/>
            <a:ext cx="99985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2000" dirty="0"/>
              <a:t>Introduce </a:t>
            </a:r>
            <a:r>
              <a:rPr lang="en-US" altLang="zh-CN" sz="2000" dirty="0" smtClean="0"/>
              <a:t>the talent shows have one thing in common and why they are popular.    </a:t>
            </a:r>
            <a:endParaRPr lang="en-US" altLang="zh-CN" sz="2000" dirty="0"/>
          </a:p>
          <a:p>
            <a:pPr eaLnBrk="1" hangingPunct="1">
              <a:buFontTx/>
              <a:buAutoNum type="alphaUcPeriod"/>
            </a:pPr>
            <a:r>
              <a:rPr lang="en-US" altLang="zh-CN" sz="2000" dirty="0"/>
              <a:t>Introduce who can join the talent shows.</a:t>
            </a:r>
          </a:p>
          <a:p>
            <a:pPr eaLnBrk="1" hangingPunct="1">
              <a:buFontTx/>
              <a:buAutoNum type="alphaUcPeriod"/>
            </a:pPr>
            <a:r>
              <a:rPr lang="en-US" altLang="zh-CN" sz="2000" dirty="0"/>
              <a:t>Introduce who decides the winners of talent shows.</a:t>
            </a:r>
            <a:endParaRPr lang="zh-CN" altLang="en-US" sz="2000" dirty="0"/>
          </a:p>
        </p:txBody>
      </p:sp>
      <p:sp>
        <p:nvSpPr>
          <p:cNvPr id="12295" name="TextBox 24"/>
          <p:cNvSpPr txBox="1">
            <a:spLocks noChangeArrowheads="1"/>
          </p:cNvSpPr>
          <p:nvPr/>
        </p:nvSpPr>
        <p:spPr bwMode="auto">
          <a:xfrm>
            <a:off x="428626" y="4286252"/>
            <a:ext cx="2438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Paragraph 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296" name="TextBox 25"/>
          <p:cNvSpPr txBox="1">
            <a:spLocks noChangeArrowheads="1"/>
          </p:cNvSpPr>
          <p:nvPr/>
        </p:nvSpPr>
        <p:spPr bwMode="auto">
          <a:xfrm>
            <a:off x="214314" y="5072064"/>
            <a:ext cx="88072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zh-CN" sz="2000" dirty="0"/>
              <a:t>Everyone enjoys talent shows because they are fun to watch.</a:t>
            </a:r>
          </a:p>
          <a:p>
            <a:pPr eaLnBrk="1" hangingPunct="1">
              <a:buFontTx/>
              <a:buAutoNum type="alphaUcPeriod"/>
            </a:pPr>
            <a:r>
              <a:rPr lang="en-US" altLang="zh-CN" sz="2000" dirty="0" smtClean="0"/>
              <a:t>Some problems in talent shows and how to treat it correctly.</a:t>
            </a:r>
            <a:endParaRPr lang="en-US" altLang="zh-CN" sz="2000" dirty="0"/>
          </a:p>
          <a:p>
            <a:pPr eaLnBrk="1" hangingPunct="1">
              <a:buFontTx/>
              <a:buAutoNum type="alphaUcPeriod" startAt="3"/>
            </a:pPr>
            <a:r>
              <a:rPr lang="en-US" altLang="zh-CN" sz="2000" dirty="0"/>
              <a:t>Some people don’t like talent shows because the lives of the performers</a:t>
            </a:r>
          </a:p>
          <a:p>
            <a:pPr eaLnBrk="1" hangingPunct="1">
              <a:buFontTx/>
              <a:buNone/>
            </a:pPr>
            <a:r>
              <a:rPr lang="en-US" altLang="zh-CN" sz="2000" dirty="0"/>
              <a:t>        are made up.</a:t>
            </a:r>
            <a:endParaRPr lang="zh-CN" altLang="en-US" sz="2000" dirty="0"/>
          </a:p>
        </p:txBody>
      </p:sp>
      <p:pic>
        <p:nvPicPr>
          <p:cNvPr id="27" name="Picture 4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" y="1857375"/>
            <a:ext cx="492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38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29250"/>
            <a:ext cx="38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矩形 12"/>
          <p:cNvSpPr>
            <a:spLocks noChangeArrowheads="1"/>
          </p:cNvSpPr>
          <p:nvPr/>
        </p:nvSpPr>
        <p:spPr bwMode="auto">
          <a:xfrm>
            <a:off x="1" y="0"/>
            <a:ext cx="4357688" cy="6159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400">
                <a:solidFill>
                  <a:schemeClr val="bg1"/>
                </a:solidFill>
                <a:cs typeface="Times New Roman" pitchFamily="18" charset="0"/>
              </a:rPr>
              <a:t>Stage 3 Pre-reading</a:t>
            </a:r>
          </a:p>
        </p:txBody>
      </p:sp>
    </p:spTree>
    <p:extLst>
      <p:ext uri="{BB962C8B-B14F-4D97-AF65-F5344CB8AC3E}">
        <p14:creationId xmlns:p14="http://schemas.microsoft.com/office/powerpoint/2010/main" val="33470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0000">
                <a:solidFill>
                  <a:srgbClr val="33CC33"/>
                </a:solidFill>
              </a:rPr>
              <a:t>5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019926" y="5300665"/>
            <a:ext cx="909637" cy="720725"/>
          </a:xfrm>
          <a:prstGeom prst="ellipse">
            <a:avLst/>
          </a:prstGeom>
          <a:gradFill rotWithShape="1">
            <a:gsLst>
              <a:gs pos="0">
                <a:srgbClr val="0F0FF9"/>
              </a:gs>
              <a:gs pos="100000">
                <a:srgbClr val="07077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800" dirty="0" smtClean="0">
                <a:solidFill>
                  <a:srgbClr val="FFFFFF"/>
                </a:solidFill>
                <a:ea typeface="方正大标宋简体"/>
                <a:cs typeface="方正大标宋简体"/>
              </a:rPr>
              <a:t>Start</a:t>
            </a:r>
            <a:endParaRPr lang="zh-CN" altLang="en-US" sz="1800" dirty="0">
              <a:solidFill>
                <a:srgbClr val="FFFFFF"/>
              </a:solidFill>
              <a:ea typeface="方正大标宋简体"/>
              <a:cs typeface="方正大标宋简体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0000">
                <a:solidFill>
                  <a:srgbClr val="0099FF"/>
                </a:solidFill>
              </a:rPr>
              <a:t>4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000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00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484439" y="1484313"/>
            <a:ext cx="3816350" cy="40322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0000">
                <a:solidFill>
                  <a:srgbClr val="FF0066"/>
                </a:solidFill>
              </a:rPr>
              <a:t>1</a:t>
            </a:r>
          </a:p>
        </p:txBody>
      </p:sp>
      <p:pic>
        <p:nvPicPr>
          <p:cNvPr id="9223" name="Picture 7" descr="20071211145549677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2" b="4924"/>
          <a:stretch>
            <a:fillRect/>
          </a:stretch>
        </p:blipFill>
        <p:spPr bwMode="auto">
          <a:xfrm>
            <a:off x="2484438" y="1397002"/>
            <a:ext cx="372824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0" y="0"/>
            <a:ext cx="5145088" cy="6159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400" kern="0" dirty="0">
                <a:solidFill>
                  <a:srgbClr val="FFFFFF"/>
                </a:solidFill>
                <a:latin typeface="+mn-lt" charset="0"/>
                <a:cs typeface="Times New Roman" pitchFamily="18" charset="0"/>
              </a:rPr>
              <a:t>Stage 4 While-reading</a:t>
            </a: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334580" y="492820"/>
            <a:ext cx="8487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Underline the answers of questions </a:t>
            </a:r>
            <a:r>
              <a:rPr lang="en-US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from </a:t>
            </a:r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the passage in two </a:t>
            </a:r>
            <a:r>
              <a:rPr lang="en-US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minutes.</a:t>
            </a:r>
            <a:endParaRPr lang="zh-CN" altLang="en-US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7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6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1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81249" descr="会开的小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0"/>
            <a:ext cx="6207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181250" descr="会开的小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57202"/>
            <a:ext cx="46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181251" descr="闪烁的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81252" descr="闪烁的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181253" descr="闪烁的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42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181254" descr="闪烁的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动作按钮: 结束 1812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6477000"/>
            <a:ext cx="381000" cy="304800"/>
          </a:xfrm>
          <a:prstGeom prst="actionButtonEnd">
            <a:avLst/>
          </a:prstGeom>
          <a:solidFill>
            <a:srgbClr val="FF7C8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/>
          </a:p>
        </p:txBody>
      </p:sp>
      <p:grpSp>
        <p:nvGrpSpPr>
          <p:cNvPr id="14345" name="组合 181259"/>
          <p:cNvGrpSpPr>
            <a:grpSpLocks/>
          </p:cNvGrpSpPr>
          <p:nvPr/>
        </p:nvGrpSpPr>
        <p:grpSpPr bwMode="auto">
          <a:xfrm>
            <a:off x="1785938" y="1785938"/>
            <a:ext cx="1447800" cy="1371600"/>
            <a:chOff x="1292" y="572"/>
            <a:chExt cx="912" cy="864"/>
          </a:xfrm>
        </p:grpSpPr>
        <p:grpSp>
          <p:nvGrpSpPr>
            <p:cNvPr id="14372" name="组合 181260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74" name="矩形 181261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75" name="矩形 181262"/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73" name="文本框 18126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latin typeface="Arial Black" pitchFamily="34" charset="0"/>
                  <a:ea typeface="楷体_GB2312" pitchFamily="49" charset="-122"/>
                  <a:hlinkClick r:id="rId7" action="ppaction://hlinksldjump"/>
                </a:rPr>
                <a:t>1</a:t>
              </a:r>
              <a:endParaRPr lang="en-US" altLang="zh-CN" sz="7200" dirty="0">
                <a:latin typeface="Arial Black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4346" name="组合 181264"/>
          <p:cNvGrpSpPr>
            <a:grpSpLocks/>
          </p:cNvGrpSpPr>
          <p:nvPr/>
        </p:nvGrpSpPr>
        <p:grpSpPr bwMode="auto">
          <a:xfrm>
            <a:off x="4071938" y="1785938"/>
            <a:ext cx="1447800" cy="1371600"/>
            <a:chOff x="1292" y="572"/>
            <a:chExt cx="912" cy="864"/>
          </a:xfrm>
        </p:grpSpPr>
        <p:grpSp>
          <p:nvGrpSpPr>
            <p:cNvPr id="14368" name="组合 181265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70" name="矩形 181266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71" name="矩形 181267"/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69" name="文本框 18126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latin typeface="Arial Black" pitchFamily="34" charset="0"/>
                  <a:ea typeface="楷体_GB2312" pitchFamily="49" charset="-122"/>
                  <a:hlinkClick r:id="rId9" action="ppaction://hlinksldjump"/>
                </a:rPr>
                <a:t>2</a:t>
              </a:r>
              <a:endParaRPr lang="en-US" altLang="zh-CN" sz="7200" dirty="0">
                <a:latin typeface="Arial Black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4347" name="组合 181269"/>
          <p:cNvGrpSpPr>
            <a:grpSpLocks/>
          </p:cNvGrpSpPr>
          <p:nvPr/>
        </p:nvGrpSpPr>
        <p:grpSpPr bwMode="auto">
          <a:xfrm>
            <a:off x="6429375" y="1785938"/>
            <a:ext cx="1447800" cy="1371600"/>
            <a:chOff x="1292" y="572"/>
            <a:chExt cx="912" cy="864"/>
          </a:xfrm>
        </p:grpSpPr>
        <p:grpSp>
          <p:nvGrpSpPr>
            <p:cNvPr id="14364" name="组合 181270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66" name="矩形 181271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67" name="矩形 181272"/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65" name="文本框 181273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latin typeface="Arial Black" pitchFamily="34" charset="0"/>
                  <a:ea typeface="楷体_GB2312" pitchFamily="49" charset="-122"/>
                  <a:hlinkClick r:id="rId11" action="ppaction://hlinksldjump"/>
                </a:rPr>
                <a:t>3</a:t>
              </a:r>
              <a:endParaRPr lang="en-US" altLang="zh-CN" sz="7200" dirty="0">
                <a:latin typeface="Arial Black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4348" name="组合 181274"/>
          <p:cNvGrpSpPr>
            <a:grpSpLocks/>
          </p:cNvGrpSpPr>
          <p:nvPr/>
        </p:nvGrpSpPr>
        <p:grpSpPr bwMode="auto">
          <a:xfrm>
            <a:off x="1785938" y="3857625"/>
            <a:ext cx="1447800" cy="1371600"/>
            <a:chOff x="1292" y="572"/>
            <a:chExt cx="912" cy="864"/>
          </a:xfrm>
        </p:grpSpPr>
        <p:grpSp>
          <p:nvGrpSpPr>
            <p:cNvPr id="14360" name="组合 181275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62" name="矩形 181276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63" name="矩形 181277"/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61" name="文本框 181278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latin typeface="Arial Black" pitchFamily="34" charset="0"/>
                  <a:ea typeface="楷体_GB2312" pitchFamily="49" charset="-122"/>
                  <a:hlinkClick r:id="rId13" action="ppaction://hlinksldjump"/>
                </a:rPr>
                <a:t>4</a:t>
              </a:r>
              <a:endParaRPr lang="en-US" altLang="zh-CN" sz="7200" dirty="0">
                <a:latin typeface="Arial Black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4349" name="组合 181284"/>
          <p:cNvGrpSpPr>
            <a:grpSpLocks/>
          </p:cNvGrpSpPr>
          <p:nvPr/>
        </p:nvGrpSpPr>
        <p:grpSpPr bwMode="auto">
          <a:xfrm>
            <a:off x="4000500" y="3857625"/>
            <a:ext cx="1447800" cy="1371600"/>
            <a:chOff x="1292" y="572"/>
            <a:chExt cx="912" cy="864"/>
          </a:xfrm>
        </p:grpSpPr>
        <p:grpSp>
          <p:nvGrpSpPr>
            <p:cNvPr id="14356" name="组合 181285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58" name="矩形 181286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59" name="矩形 181287">
                <a:hlinkClick r:id="rId1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57" name="文本框 181288">
              <a:hlinkClick r:id="rId1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latin typeface="Arial Black" pitchFamily="34" charset="0"/>
                  <a:ea typeface="楷体_GB2312" pitchFamily="49" charset="-122"/>
                  <a:hlinkClick r:id="rId15" action="ppaction://hlinksldjump"/>
                </a:rPr>
                <a:t>5</a:t>
              </a:r>
              <a:endParaRPr lang="en-US" altLang="zh-CN" sz="7200" dirty="0">
                <a:latin typeface="Arial Black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4350" name="组合 181304"/>
          <p:cNvGrpSpPr>
            <a:grpSpLocks/>
          </p:cNvGrpSpPr>
          <p:nvPr/>
        </p:nvGrpSpPr>
        <p:grpSpPr bwMode="auto">
          <a:xfrm>
            <a:off x="6500813" y="3857625"/>
            <a:ext cx="1447800" cy="1371600"/>
            <a:chOff x="1292" y="572"/>
            <a:chExt cx="912" cy="864"/>
          </a:xfrm>
        </p:grpSpPr>
        <p:grpSp>
          <p:nvGrpSpPr>
            <p:cNvPr id="14352" name="组合 181305"/>
            <p:cNvGrpSpPr>
              <a:grpSpLocks/>
            </p:cNvGrpSpPr>
            <p:nvPr/>
          </p:nvGrpSpPr>
          <p:grpSpPr bwMode="auto">
            <a:xfrm>
              <a:off x="1292" y="572"/>
              <a:ext cx="912" cy="864"/>
              <a:chOff x="1292" y="572"/>
              <a:chExt cx="912" cy="864"/>
            </a:xfrm>
          </p:grpSpPr>
          <p:sp>
            <p:nvSpPr>
              <p:cNvPr id="14354" name="矩形 181306"/>
              <p:cNvSpPr>
                <a:spLocks noChangeArrowheads="1"/>
              </p:cNvSpPr>
              <p:nvPr/>
            </p:nvSpPr>
            <p:spPr bwMode="auto">
              <a:xfrm>
                <a:off x="1335" y="623"/>
                <a:ext cx="869" cy="813"/>
              </a:xfrm>
              <a:prstGeom prst="rect">
                <a:avLst/>
              </a:prstGeom>
              <a:solidFill>
                <a:srgbClr val="F7A80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  <p:sp>
            <p:nvSpPr>
              <p:cNvPr id="14355" name="矩形 181307">
                <a:hlinkClick r:id="rId1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1292" y="572"/>
                <a:ext cx="869" cy="8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zh-CN" altLang="en-US"/>
              </a:p>
            </p:txBody>
          </p:sp>
        </p:grpSp>
        <p:sp>
          <p:nvSpPr>
            <p:cNvPr id="14353" name="文本框 181308">
              <a:hlinkClick r:id="rId1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474" y="618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7200" dirty="0">
                  <a:solidFill>
                    <a:srgbClr val="0D0D0D"/>
                  </a:solidFill>
                  <a:latin typeface="Arial Black" pitchFamily="34" charset="0"/>
                  <a:ea typeface="楷体_GB2312" pitchFamily="49" charset="-122"/>
                  <a:hlinkClick r:id="rId17" action="ppaction://hlinksldjump"/>
                </a:rPr>
                <a:t>6</a:t>
              </a:r>
              <a:endParaRPr lang="en-US" altLang="zh-CN" sz="7200" dirty="0">
                <a:solidFill>
                  <a:srgbClr val="0D0D0D"/>
                </a:solidFill>
                <a:latin typeface="Arial Black" pitchFamily="34" charset="0"/>
                <a:ea typeface="楷体_GB2312" pitchFamily="49" charset="-122"/>
                <a:hlinkClick r:id="rId18" action="ppaction://hlinksldjump"/>
              </a:endParaRPr>
            </a:p>
          </p:txBody>
        </p:sp>
      </p:grpSp>
      <p:sp>
        <p:nvSpPr>
          <p:cNvPr id="14351" name="文本框 181309"/>
          <p:cNvSpPr txBox="1">
            <a:spLocks noChangeArrowheads="1"/>
          </p:cNvSpPr>
          <p:nvPr/>
        </p:nvSpPr>
        <p:spPr bwMode="auto">
          <a:xfrm>
            <a:off x="2846584" y="223045"/>
            <a:ext cx="5586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i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Choose your lucky number and finish the </a:t>
            </a:r>
            <a:r>
              <a:rPr lang="en-US" altLang="zh-CN" b="1" i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tasks. </a:t>
            </a:r>
            <a:endParaRPr lang="en-US" altLang="zh-CN" b="1" i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461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82282"/>
          <p:cNvSpPr txBox="1">
            <a:spLocks noChangeArrowheads="1"/>
          </p:cNvSpPr>
          <p:nvPr/>
        </p:nvSpPr>
        <p:spPr bwMode="auto">
          <a:xfrm>
            <a:off x="0" y="9525"/>
            <a:ext cx="88201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latin typeface="Times New Roman" pitchFamily="18" charset="0"/>
              </a:rPr>
              <a:t>What shows are mentioned in this passage? How are talent shows?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800" b="1" dirty="0">
              <a:latin typeface="Times New Roman" pitchFamily="18" charset="0"/>
            </a:endParaRPr>
          </a:p>
        </p:txBody>
      </p:sp>
      <p:pic>
        <p:nvPicPr>
          <p:cNvPr id="15363" name="图片 182283" descr="back(5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4" y="6029327"/>
            <a:ext cx="12509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d7fc7e712383f62950c99ae248cce5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8" y="1143002"/>
            <a:ext cx="2414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0dca13d7f26ec1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43002"/>
            <a:ext cx="2286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6df5a31ea00bbd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1143002"/>
            <a:ext cx="22145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82282"/>
          <p:cNvSpPr txBox="1">
            <a:spLocks noChangeArrowheads="1"/>
          </p:cNvSpPr>
          <p:nvPr/>
        </p:nvSpPr>
        <p:spPr bwMode="auto">
          <a:xfrm>
            <a:off x="0" y="4791077"/>
            <a:ext cx="7208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They are American Idol;  America’s Got Talent; China’s Got Talent.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368" name="图片 11" descr="interest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2928938"/>
            <a:ext cx="254496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2" descr="popula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2928938"/>
            <a:ext cx="274181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82282"/>
          <p:cNvSpPr txBox="1">
            <a:spLocks noChangeArrowheads="1"/>
          </p:cNvSpPr>
          <p:nvPr/>
        </p:nvSpPr>
        <p:spPr bwMode="auto">
          <a:xfrm>
            <a:off x="273053" y="5567364"/>
            <a:ext cx="950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Talent shows are getting more and more popular.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197">
      <a:dk1>
        <a:sysClr val="windowText" lastClr="000000"/>
      </a:dk1>
      <a:lt1>
        <a:sysClr val="window" lastClr="FFFFFF"/>
      </a:lt1>
      <a:dk2>
        <a:srgbClr val="FE5C1B"/>
      </a:dk2>
      <a:lt2>
        <a:srgbClr val="9ED157"/>
      </a:lt2>
      <a:accent1>
        <a:srgbClr val="5295DC"/>
      </a:accent1>
      <a:accent2>
        <a:srgbClr val="FE5C1B"/>
      </a:accent2>
      <a:accent3>
        <a:srgbClr val="9ED157"/>
      </a:accent3>
      <a:accent4>
        <a:srgbClr val="5295DC"/>
      </a:accent4>
      <a:accent5>
        <a:srgbClr val="FE5C1B"/>
      </a:accent5>
      <a:accent6>
        <a:srgbClr val="9ED15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749</Words>
  <Application>Microsoft Office PowerPoint</Application>
  <PresentationFormat>全屏显示(4:3)</PresentationFormat>
  <Paragraphs>170</Paragraphs>
  <Slides>19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Xining, Qinghai province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194</cp:revision>
  <dcterms:created xsi:type="dcterms:W3CDTF">2015-05-05T08:02:00Z</dcterms:created>
  <dcterms:modified xsi:type="dcterms:W3CDTF">2017-12-01T11:18:10Z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