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mpeg"/>
  <Default Extension="jpg" ContentType="image/jpeg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4"/>
  </p:handoutMasterIdLst>
  <p:sldIdLst>
    <p:sldId id="257" r:id="rId2"/>
    <p:sldId id="287" r:id="rId3"/>
    <p:sldId id="288" r:id="rId4"/>
    <p:sldId id="261" r:id="rId5"/>
    <p:sldId id="262" r:id="rId6"/>
    <p:sldId id="280" r:id="rId7"/>
    <p:sldId id="283" r:id="rId8"/>
    <p:sldId id="279" r:id="rId9"/>
    <p:sldId id="286" r:id="rId10"/>
    <p:sldId id="285" r:id="rId11"/>
    <p:sldId id="281" r:id="rId12"/>
    <p:sldId id="271" r:id="rId13"/>
    <p:sldId id="272" r:id="rId14"/>
    <p:sldId id="273" r:id="rId15"/>
    <p:sldId id="270" r:id="rId16"/>
    <p:sldId id="275" r:id="rId17"/>
    <p:sldId id="274" r:id="rId18"/>
    <p:sldId id="290" r:id="rId19"/>
    <p:sldId id="291" r:id="rId20"/>
    <p:sldId id="276" r:id="rId21"/>
    <p:sldId id="278" r:id="rId22"/>
    <p:sldId id="289" r:id="rId23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6600"/>
    <a:srgbClr val="3333CC"/>
    <a:srgbClr val="CC0000"/>
    <a:srgbClr val="CC3300"/>
    <a:srgbClr val="FFCC00"/>
    <a:srgbClr val="6600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5842"/>
    <p:restoredTop sz="94130"/>
  </p:normalViewPr>
  <p:slideViewPr>
    <p:cSldViewPr>
      <p:cViewPr varScale="1">
        <p:scale>
          <a:sx n="67" d="100"/>
          <a:sy n="67" d="100"/>
        </p:scale>
        <p:origin x="184" y="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92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handoutMaster" Target="handoutMasters/handout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559A376D-7F10-4EF9-8DF1-2450F88C287C}" type="datetimeFigureOut">
              <a:rPr lang="zh-CN" altLang="en-US"/>
              <a:pPr>
                <a:defRPr/>
              </a:pPr>
              <a:t>2017/11/30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41340104-5C9A-46CB-9674-BEF7724619C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6862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/>
          <p:cNvSpPr/>
          <p:nvPr/>
        </p:nvSpPr>
        <p:spPr>
          <a:xfrm>
            <a:off x="904875" y="3648075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矩形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矩形 21"/>
          <p:cNvSpPr/>
          <p:nvPr/>
        </p:nvSpPr>
        <p:spPr>
          <a:xfrm>
            <a:off x="904875" y="3648075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矩形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 smtClean="0"/>
              <a:t>单击此处编辑母版副标题样式</a:t>
            </a:r>
            <a:endParaRPr lang="en-US"/>
          </a:p>
        </p:txBody>
      </p:sp>
      <p:sp>
        <p:nvSpPr>
          <p:cNvPr id="10" name="日期占位符 27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03121128-2010-499C-B9B1-0AE4AE389F84}" type="datetimeFigureOut">
              <a:rPr lang="zh-CN" altLang="en-US"/>
              <a:pPr>
                <a:defRPr/>
              </a:pPr>
              <a:t>2017/11/30</a:t>
            </a:fld>
            <a:endParaRPr lang="zh-CN" altLang="en-US"/>
          </a:p>
        </p:txBody>
      </p:sp>
      <p:sp>
        <p:nvSpPr>
          <p:cNvPr id="11" name="页脚占位符 16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2" name="灯片编号占位符 28"/>
          <p:cNvSpPr>
            <a:spLocks noGrp="1"/>
          </p:cNvSpPr>
          <p:nvPr>
            <p:ph type="sldNum" sz="quarter" idx="12"/>
          </p:nvPr>
        </p:nvSpPr>
        <p:spPr>
          <a:xfrm>
            <a:off x="1216025" y="6354763"/>
            <a:ext cx="12192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2755C-51C9-4068-B55A-057ABB33F35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AB82E-60FA-441A-9033-482CB23B3A59}" type="datetimeFigureOut">
              <a:rPr lang="zh-CN" altLang="en-US"/>
              <a:pPr>
                <a:defRPr/>
              </a:pPr>
              <a:t>2017/11/30</a:t>
            </a:fld>
            <a:endParaRPr lang="zh-CN" altLang="en-US"/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D854E-375D-480B-A4E1-F07A78F233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接连接符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5" name="等腰三角形 7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直接连接符 8"/>
          <p:cNvSpPr>
            <a:spLocks noChangeShapeType="1"/>
          </p:cNvSpPr>
          <p:nvPr/>
        </p:nvSpPr>
        <p:spPr bwMode="auto">
          <a:xfrm rot="5400000">
            <a:off x="3630612" y="3201988"/>
            <a:ext cx="585152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25EB9-6DFF-4F63-9F70-0121BFB7BD36}" type="datetimeFigureOut">
              <a:rPr lang="zh-CN" altLang="en-US"/>
              <a:pPr>
                <a:defRPr/>
              </a:pPr>
              <a:t>2017/11/30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21D20-B84D-4C7F-9B6C-66F88A478B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8" name="内容占位符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169F3-632D-4F4A-9138-4518D601E372}" type="datetimeFigureOut">
              <a:rPr lang="zh-CN" altLang="en-US"/>
              <a:pPr>
                <a:defRPr/>
              </a:pPr>
              <a:t>2017/11/30</a:t>
            </a:fld>
            <a:endParaRPr lang="zh-CN" altLang="en-US"/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D1235-9813-461C-B237-C329B3FEAD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/>
          <p:nvPr/>
        </p:nvSpPr>
        <p:spPr>
          <a:xfrm>
            <a:off x="914400" y="2819400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矩形 7"/>
          <p:cNvSpPr/>
          <p:nvPr/>
        </p:nvSpPr>
        <p:spPr>
          <a:xfrm>
            <a:off x="914400" y="2819400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2CA61-E07C-447A-9049-7D34A86A23E3}" type="datetimeFigureOut">
              <a:rPr lang="zh-CN" altLang="en-US"/>
              <a:pPr>
                <a:defRPr/>
              </a:pPr>
              <a:t>2017/11/30</a:t>
            </a:fld>
            <a:endParaRPr lang="zh-CN" altLang="en-US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069975" y="6354763"/>
            <a:ext cx="1520825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983F3C-51FE-4080-8AD9-80F9E66F2C7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日期占位符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BB7A6-83B0-4AA8-B5F0-F172934BB8DA}" type="datetimeFigureOut">
              <a:rPr lang="zh-CN" altLang="en-US"/>
              <a:pPr>
                <a:defRPr/>
              </a:pPr>
              <a:t>2017/11/30</a:t>
            </a:fld>
            <a:endParaRPr lang="zh-CN" altLang="en-US"/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70A4E-7ACB-4002-80EB-D44F8405462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13" name="内容占位符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日期占位符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DD205-C272-4765-9DB6-858C4F58573E}" type="datetimeFigureOut">
              <a:rPr lang="zh-CN" altLang="en-US"/>
              <a:pPr>
                <a:defRPr/>
              </a:pPr>
              <a:t>2017/11/30</a:t>
            </a:fld>
            <a:endParaRPr lang="zh-CN" altLang="en-US"/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7B09B-AEC8-4EB8-9E56-FBC39AE562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5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DDE51-0E15-45BE-AF98-3370DE927E12}" type="datetimeFigureOut">
              <a:rPr lang="zh-CN" altLang="en-US"/>
              <a:pPr>
                <a:defRPr/>
              </a:pPr>
              <a:t>2017/11/30</a:t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E27EB-5BC8-4527-AF52-401039408B6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接连接符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3" name="等腰三角形 5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044E1-E491-404C-9A9B-49E3EEC60204}" type="datetimeFigureOut">
              <a:rPr lang="zh-CN" altLang="en-US"/>
              <a:pPr>
                <a:defRPr/>
              </a:pPr>
              <a:t>2017/11/30</a:t>
            </a:fld>
            <a:endParaRPr lang="zh-CN" altLang="en-US"/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7C62D-CF37-427E-8208-5793EF653F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接连接符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6" name="直接连接符 9"/>
          <p:cNvSpPr>
            <a:spLocks noChangeShapeType="1"/>
          </p:cNvSpPr>
          <p:nvPr/>
        </p:nvSpPr>
        <p:spPr bwMode="auto">
          <a:xfrm rot="5400000">
            <a:off x="3160712" y="3324226"/>
            <a:ext cx="603567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7" name="等腰三角形 8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2" name="内容占位符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8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87457-0E62-41C4-BB03-E945886F2AF4}" type="datetimeFigureOut">
              <a:rPr lang="zh-CN" altLang="en-US"/>
              <a:pPr>
                <a:defRPr/>
              </a:pPr>
              <a:t>2017/11/30</a:t>
            </a:fld>
            <a:endParaRPr lang="zh-CN" altLang="en-US"/>
          </a:p>
        </p:txBody>
      </p:sp>
      <p:sp>
        <p:nvSpPr>
          <p:cNvPr id="9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A2E8E-31BC-4F3D-9D76-08B9268A0D9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接连接符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6" name="等腰三角形 8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矩形 9"/>
          <p:cNvSpPr/>
          <p:nvPr/>
        </p:nvSpPr>
        <p:spPr>
          <a:xfrm>
            <a:off x="457200" y="500063"/>
            <a:ext cx="182563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8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0E343-E674-406D-BB49-6ABF0CC747B0}" type="datetimeFigureOut">
              <a:rPr lang="zh-CN" altLang="en-US"/>
              <a:pPr>
                <a:defRPr/>
              </a:pPr>
              <a:t>2017/11/30</a:t>
            </a:fld>
            <a:endParaRPr lang="zh-CN" altLang="en-US"/>
          </a:p>
        </p:txBody>
      </p:sp>
      <p:sp>
        <p:nvSpPr>
          <p:cNvPr id="9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C068C-0B04-43A3-923F-E64B19F6B70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21"/>
          <p:cNvSpPr>
            <a:spLocks noGrp="1"/>
          </p:cNvSpPr>
          <p:nvPr>
            <p:ph type="title"/>
          </p:nvPr>
        </p:nvSpPr>
        <p:spPr bwMode="auto">
          <a:xfrm>
            <a:off x="468313" y="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en-US" smtClean="0"/>
          </a:p>
        </p:txBody>
      </p:sp>
      <p:sp>
        <p:nvSpPr>
          <p:cNvPr id="1027" name="文本占位符 1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smtClean="0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E4B849B-6C5D-469C-9276-86F83B67FE48}" type="datetimeFigureOut">
              <a:rPr lang="zh-CN" altLang="en-US"/>
              <a:pPr>
                <a:defRPr/>
              </a:pPr>
              <a:t>2017/11/30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4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A22E29E-956F-4D0E-80CB-D31D6E96094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28" name="直接连接符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9" name="直接连接符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0" name="等腰三角形 9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8" r:id="rId2"/>
    <p:sldLayoutId id="2147483673" r:id="rId3"/>
    <p:sldLayoutId id="2147483669" r:id="rId4"/>
    <p:sldLayoutId id="2147483670" r:id="rId5"/>
    <p:sldLayoutId id="2147483674" r:id="rId6"/>
    <p:sldLayoutId id="2147483675" r:id="rId7"/>
    <p:sldLayoutId id="2147483676" r:id="rId8"/>
    <p:sldLayoutId id="2147483677" r:id="rId9"/>
    <p:sldLayoutId id="2147483671" r:id="rId10"/>
    <p:sldLayoutId id="2147483678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  <a:ea typeface="宋体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  <a:ea typeface="宋体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  <a:ea typeface="宋体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  <a:ea typeface="宋体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  <a:ea typeface="宋体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  <a:ea typeface="宋体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  <a:ea typeface="宋体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  <a:ea typeface="宋体" charset="-122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itchFamily="18" charset="2"/>
        <a:buChar char="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itchFamily="18" charset="2"/>
        <a:buChar char="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itchFamily="18" charset="2"/>
        <a:buChar char="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pitchFamily="2" charset="2"/>
        <a:buChar char="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jpeg"/><Relationship Id="rId5" Type="http://schemas.openxmlformats.org/officeDocument/2006/relationships/image" Target="../media/image14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0.jpeg"/><Relationship Id="rId5" Type="http://schemas.openxmlformats.org/officeDocument/2006/relationships/image" Target="../media/image26.jpeg"/><Relationship Id="rId6" Type="http://schemas.openxmlformats.org/officeDocument/2006/relationships/image" Target="../media/image22.jpeg"/><Relationship Id="rId7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26.jpeg"/><Relationship Id="rId6" Type="http://schemas.openxmlformats.org/officeDocument/2006/relationships/image" Target="../media/image30.jpeg"/><Relationship Id="rId7" Type="http://schemas.openxmlformats.org/officeDocument/2006/relationships/image" Target="../media/image31.jpeg"/><Relationship Id="rId8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9.jpeg"/><Relationship Id="rId7" Type="http://schemas.openxmlformats.org/officeDocument/2006/relationships/image" Target="../media/image32.jpeg"/><Relationship Id="rId8" Type="http://schemas.openxmlformats.org/officeDocument/2006/relationships/image" Target="../media/image26.jpeg"/><Relationship Id="rId9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8.jpe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1907704" y="4005064"/>
            <a:ext cx="5143500" cy="1721371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zh-CN" sz="3200" b="1" dirty="0" smtClean="0">
                <a:solidFill>
                  <a:srgbClr val="990033"/>
                </a:solidFill>
                <a:latin typeface="Cambria" pitchFamily="18" charset="0"/>
              </a:rPr>
              <a:t>Change</a:t>
            </a:r>
            <a:r>
              <a:rPr lang="zh-CN" altLang="en-US" sz="3200" b="1" dirty="0" smtClean="0">
                <a:solidFill>
                  <a:srgbClr val="990033"/>
                </a:solidFill>
                <a:latin typeface="Cambria" pitchFamily="18" charset="0"/>
              </a:rPr>
              <a:t> </a:t>
            </a:r>
            <a:r>
              <a:rPr lang="en-US" altLang="zh-CN" sz="3200" b="1" dirty="0" smtClean="0">
                <a:solidFill>
                  <a:srgbClr val="990033"/>
                </a:solidFill>
                <a:latin typeface="Cambria" pitchFamily="18" charset="0"/>
              </a:rPr>
              <a:t>with</a:t>
            </a:r>
            <a:r>
              <a:rPr lang="zh-CN" altLang="en-US" sz="3200" b="1" dirty="0" smtClean="0">
                <a:solidFill>
                  <a:srgbClr val="990033"/>
                </a:solidFill>
                <a:latin typeface="Cambria" pitchFamily="18" charset="0"/>
              </a:rPr>
              <a:t> </a:t>
            </a:r>
            <a:r>
              <a:rPr lang="en-US" altLang="zh-CN" sz="3200" b="1" dirty="0" smtClean="0">
                <a:solidFill>
                  <a:srgbClr val="990033"/>
                </a:solidFill>
                <a:latin typeface="Cambria" pitchFamily="18" charset="0"/>
              </a:rPr>
              <a:t>weather</a:t>
            </a:r>
          </a:p>
          <a:p>
            <a:pPr marL="0" indent="0"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zh-CN" sz="3200" b="1" dirty="0" smtClean="0">
              <a:solidFill>
                <a:srgbClr val="990033"/>
              </a:solidFill>
              <a:latin typeface="Cambria" pitchFamily="18" charset="0"/>
            </a:endParaRPr>
          </a:p>
          <a:p>
            <a:pPr marL="0" indent="0"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2400" b="1" dirty="0" smtClean="0">
                <a:solidFill>
                  <a:srgbClr val="002060"/>
                </a:solidFill>
                <a:latin typeface="楷体" pitchFamily="49" charset="-122"/>
                <a:ea typeface="楷体" pitchFamily="49" charset="-122"/>
              </a:rPr>
              <a:t>厦门外国语学校 刘洁昕</a:t>
            </a:r>
            <a:endParaRPr lang="en-US" altLang="zh-CN" sz="2400" b="1" dirty="0">
              <a:solidFill>
                <a:srgbClr val="002060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4743">
            <a:off x="6804248" y="3785629"/>
            <a:ext cx="2160240" cy="21602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7978">
            <a:off x="1496233" y="692495"/>
            <a:ext cx="2250107" cy="22682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" b="6928"/>
          <a:stretch/>
        </p:blipFill>
        <p:spPr>
          <a:xfrm rot="675303">
            <a:off x="5544108" y="551817"/>
            <a:ext cx="2520280" cy="254497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4" t="31100" r="9183" b="5900"/>
          <a:stretch/>
        </p:blipFill>
        <p:spPr>
          <a:xfrm rot="20983632">
            <a:off x="539552" y="4107960"/>
            <a:ext cx="1785798" cy="1728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7" descr="weather-symbols-t9956"/>
          <p:cNvPicPr>
            <a:picLocks noChangeAspect="1" noChangeArrowheads="1"/>
          </p:cNvPicPr>
          <p:nvPr/>
        </p:nvPicPr>
        <p:blipFill>
          <a:blip r:embed="rId2" cstate="print"/>
          <a:srcRect l="32553" r="31795" b="49635"/>
          <a:stretch>
            <a:fillRect/>
          </a:stretch>
        </p:blipFill>
        <p:spPr bwMode="auto">
          <a:xfrm>
            <a:off x="7020272" y="0"/>
            <a:ext cx="1643063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707904" y="3933056"/>
            <a:ext cx="52068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latin typeface="Comic Sans MS" pitchFamily="66" charset="0"/>
              </a:rPr>
              <a:t>We can ________________.</a:t>
            </a:r>
            <a:endParaRPr lang="en-US" altLang="zh-CN" sz="2800" dirty="0">
              <a:latin typeface="Comic Sans MS" pitchFamily="66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419872" y="2852936"/>
            <a:ext cx="437010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latin typeface="Comic Sans MS" pitchFamily="66" charset="0"/>
              </a:rPr>
              <a:t>People wear _________.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043608" y="620688"/>
            <a:ext cx="320632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latin typeface="Comic Sans MS" pitchFamily="66" charset="0"/>
              </a:rPr>
              <a:t>It’s  _______.</a:t>
            </a:r>
          </a:p>
          <a:p>
            <a:r>
              <a:rPr lang="en-US" altLang="zh-CN" sz="2800" dirty="0" smtClean="0">
                <a:latin typeface="Comic Sans MS" pitchFamily="66" charset="0"/>
              </a:rPr>
              <a:t>It   __________.</a:t>
            </a:r>
            <a:endParaRPr lang="en-US" altLang="zh-CN" sz="2800" dirty="0"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3728" y="548680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C00000"/>
                </a:solidFill>
                <a:latin typeface="Comic Sans MS" pitchFamily="66" charset="0"/>
                <a:cs typeface="Courier New" pitchFamily="49" charset="0"/>
              </a:rPr>
              <a:t>rainy</a:t>
            </a:r>
            <a:endParaRPr lang="zh-CN" altLang="en-US" sz="2800" b="1" dirty="0">
              <a:solidFill>
                <a:srgbClr val="C00000"/>
              </a:solidFill>
              <a:latin typeface="Comic Sans MS" pitchFamily="66" charset="0"/>
              <a:cs typeface="Courier New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23728" y="980728"/>
            <a:ext cx="1019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C00000"/>
                </a:solidFill>
                <a:latin typeface="Comic Sans MS" pitchFamily="66" charset="0"/>
                <a:cs typeface="Courier New" pitchFamily="49" charset="0"/>
              </a:rPr>
              <a:t>rains</a:t>
            </a:r>
            <a:endParaRPr lang="zh-CN" altLang="en-US" sz="2800" b="1" dirty="0">
              <a:solidFill>
                <a:srgbClr val="C00000"/>
              </a:solidFill>
              <a:latin typeface="Comic Sans MS" pitchFamily="66" charset="0"/>
              <a:cs typeface="Courier New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08104" y="2780928"/>
            <a:ext cx="1762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C00000"/>
                </a:solidFill>
                <a:latin typeface="Comic Sans MS" pitchFamily="66" charset="0"/>
                <a:cs typeface="Courier New" pitchFamily="49" charset="0"/>
              </a:rPr>
              <a:t>raincoats</a:t>
            </a:r>
            <a:endParaRPr lang="zh-CN" altLang="en-US" sz="2800" b="1" dirty="0">
              <a:solidFill>
                <a:srgbClr val="C00000"/>
              </a:solidFill>
              <a:latin typeface="Comic Sans MS" pitchFamily="66" charset="0"/>
              <a:cs typeface="Courier New" pitchFamily="49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92080" y="3789040"/>
            <a:ext cx="3581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C00000"/>
                </a:solidFill>
                <a:latin typeface="Comic Sans MS" pitchFamily="66" charset="0"/>
                <a:cs typeface="Courier New" pitchFamily="49" charset="0"/>
              </a:rPr>
              <a:t>dance</a:t>
            </a:r>
            <a:r>
              <a:rPr lang="zh-CN" altLang="en-US" sz="2800" b="1" dirty="0" smtClean="0">
                <a:solidFill>
                  <a:srgbClr val="C00000"/>
                </a:solidFill>
                <a:latin typeface="Comic Sans MS" pitchFamily="66" charset="0"/>
                <a:cs typeface="Courier New" pitchFamily="49" charset="0"/>
              </a:rPr>
              <a:t> </a:t>
            </a:r>
            <a:r>
              <a:rPr lang="en-US" altLang="zh-CN" sz="2800" b="1" dirty="0" smtClean="0">
                <a:solidFill>
                  <a:srgbClr val="C00000"/>
                </a:solidFill>
                <a:latin typeface="Comic Sans MS" pitchFamily="66" charset="0"/>
                <a:cs typeface="Courier New" pitchFamily="49" charset="0"/>
              </a:rPr>
              <a:t>in the rain </a:t>
            </a:r>
            <a:endParaRPr lang="zh-CN" altLang="en-US" sz="2800" b="1" dirty="0">
              <a:solidFill>
                <a:srgbClr val="C00000"/>
              </a:solidFill>
              <a:latin typeface="Comic Sans MS" pitchFamily="66" charset="0"/>
              <a:cs typeface="Courier New" pitchFamily="49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48264" y="1484784"/>
            <a:ext cx="1532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latin typeface="Comic Sans MS" pitchFamily="66" charset="0"/>
                <a:cs typeface="Courier New" pitchFamily="49" charset="0"/>
              </a:rPr>
              <a:t>Toronto</a:t>
            </a:r>
            <a:endParaRPr lang="zh-CN" altLang="en-US" sz="2800" b="1" dirty="0">
              <a:latin typeface="Comic Sans MS" pitchFamily="66" charset="0"/>
              <a:cs typeface="Courier New" pitchFamily="49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67" y="2453744"/>
            <a:ext cx="2263092" cy="2263092"/>
          </a:xfrm>
          <a:prstGeom prst="rect">
            <a:avLst/>
          </a:prstGeom>
        </p:spPr>
      </p:pic>
      <p:sp>
        <p:nvSpPr>
          <p:cNvPr id="12" name="内容占位符 2"/>
          <p:cNvSpPr txBox="1">
            <a:spLocks/>
          </p:cNvSpPr>
          <p:nvPr/>
        </p:nvSpPr>
        <p:spPr bwMode="auto">
          <a:xfrm>
            <a:off x="3203848" y="4869160"/>
            <a:ext cx="5328592" cy="1368152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3" pitchFamily="18" charset="2"/>
              <a:buNone/>
            </a:pPr>
            <a:r>
              <a:rPr lang="en-US" altLang="zh-CN" dirty="0" smtClean="0">
                <a:latin typeface="Comic Sans MS" pitchFamily="66" charset="0"/>
              </a:rPr>
              <a:t>Q : How’s the weather in … ?</a:t>
            </a:r>
            <a:endParaRPr lang="zh-CN" altLang="zh-CN" dirty="0" smtClean="0">
              <a:latin typeface="Comic Sans MS" pitchFamily="66" charset="0"/>
            </a:endParaRPr>
          </a:p>
          <a:p>
            <a:pPr>
              <a:buFont typeface="Wingdings 3" pitchFamily="18" charset="2"/>
              <a:buNone/>
            </a:pPr>
            <a:r>
              <a:rPr lang="en-US" altLang="zh-CN" dirty="0" smtClean="0">
                <a:latin typeface="Comic Sans MS" pitchFamily="66" charset="0"/>
              </a:rPr>
              <a:t>     What do people …?</a:t>
            </a:r>
            <a:endParaRPr lang="zh-CN" altLang="zh-CN" dirty="0" smtClean="0">
              <a:latin typeface="Comic Sans MS" pitchFamily="66" charset="0"/>
            </a:endParaRPr>
          </a:p>
          <a:p>
            <a:pPr>
              <a:buFont typeface="Wingdings 3" pitchFamily="18" charset="2"/>
              <a:buNone/>
            </a:pPr>
            <a:r>
              <a:rPr lang="en-US" altLang="zh-CN" dirty="0" smtClean="0">
                <a:latin typeface="Comic Sans MS" pitchFamily="66" charset="0"/>
              </a:rPr>
              <a:t>     … …</a:t>
            </a:r>
            <a:endParaRPr lang="zh-CN" altLang="zh-CN" dirty="0" smtClean="0">
              <a:latin typeface="Comic Sans MS" pitchFamily="66" charset="0"/>
            </a:endParaRPr>
          </a:p>
          <a:p>
            <a:pPr>
              <a:buFont typeface="Wingdings 3" pitchFamily="18" charset="2"/>
              <a:buNone/>
            </a:pPr>
            <a:endParaRPr lang="zh-CN" altLang="zh-CN" dirty="0" smtClean="0">
              <a:latin typeface="Comic Sans MS" pitchFamily="66" charset="0"/>
            </a:endParaRPr>
          </a:p>
          <a:p>
            <a:endParaRPr lang="zh-CN" altLang="en-US" dirty="0">
              <a:latin typeface="Comic Sans MS" pitchFamily="66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31"/>
          <a:stretch/>
        </p:blipFill>
        <p:spPr>
          <a:xfrm>
            <a:off x="5426514" y="620688"/>
            <a:ext cx="1127977" cy="9008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3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1412776"/>
            <a:ext cx="8229600" cy="990600"/>
          </a:xfrm>
        </p:spPr>
        <p:txBody>
          <a:bodyPr/>
          <a:lstStyle/>
          <a:p>
            <a:r>
              <a:rPr lang="en-US" altLang="zh-CN" dirty="0" smtClean="0">
                <a:latin typeface="Comic Sans MS" charset="0"/>
                <a:ea typeface="Comic Sans MS" charset="0"/>
                <a:cs typeface="Comic Sans MS" charset="0"/>
              </a:rPr>
              <a:t>The weather there is _______.</a:t>
            </a:r>
            <a:endParaRPr lang="zh-CN" alt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971517994"/>
              </p:ext>
            </p:extLst>
          </p:nvPr>
        </p:nvGraphicFramePr>
        <p:xfrm>
          <a:off x="395536" y="2924944"/>
          <a:ext cx="822960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  <a:gridCol w="606936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2800" dirty="0" smtClean="0">
                          <a:latin typeface="Comic Sans MS" pitchFamily="66" charset="0"/>
                        </a:rPr>
                        <a:t>Name</a:t>
                      </a:r>
                      <a:endParaRPr lang="zh-CN" altLang="en-US" sz="2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>
                          <a:latin typeface="Comic Sans MS" pitchFamily="66" charset="0"/>
                        </a:rPr>
                        <a:t> A</a:t>
                      </a:r>
                      <a:r>
                        <a:rPr lang="en-US" altLang="zh-CN" sz="2800" baseline="0" dirty="0" smtClean="0">
                          <a:latin typeface="Comic Sans MS" pitchFamily="66" charset="0"/>
                        </a:rPr>
                        <a:t>ctivity</a:t>
                      </a:r>
                      <a:r>
                        <a:rPr lang="zh-CN" altLang="en-US" sz="2800" baseline="0" dirty="0" smtClean="0">
                          <a:latin typeface="Comic Sans MS" pitchFamily="66" charset="0"/>
                        </a:rPr>
                        <a:t> （</a:t>
                      </a:r>
                      <a:r>
                        <a:rPr lang="en-US" altLang="zh-CN" sz="2800" baseline="0" dirty="0" smtClean="0">
                          <a:latin typeface="Comic Sans MS" pitchFamily="66" charset="0"/>
                        </a:rPr>
                        <a:t>What’s he doing?</a:t>
                      </a:r>
                      <a:r>
                        <a:rPr lang="zh-CN" altLang="en-US" sz="2800" baseline="0" dirty="0" smtClean="0">
                          <a:latin typeface="Comic Sans MS" pitchFamily="66" charset="0"/>
                        </a:rPr>
                        <a:t>）</a:t>
                      </a:r>
                      <a:endParaRPr lang="zh-CN" altLang="en-US" sz="28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800" dirty="0" smtClean="0">
                          <a:latin typeface="Comic Sans MS" pitchFamily="66" charset="0"/>
                        </a:rPr>
                        <a:t>Steve</a:t>
                      </a:r>
                      <a:endParaRPr lang="zh-CN" altLang="en-US" sz="2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sz="2800" dirty="0" smtClean="0">
                        <a:latin typeface="Comic Sans MS" pitchFamily="66" charset="0"/>
                      </a:endParaRPr>
                    </a:p>
                    <a:p>
                      <a:r>
                        <a:rPr lang="en-US" altLang="zh-CN" sz="2800" dirty="0" smtClean="0">
                          <a:latin typeface="Comic Sans MS" pitchFamily="66" charset="0"/>
                        </a:rPr>
                        <a:t> </a:t>
                      </a:r>
                      <a:endParaRPr lang="en-US" altLang="zh-CN" sz="28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800" dirty="0" smtClean="0">
                          <a:latin typeface="Comic Sans MS" pitchFamily="66" charset="0"/>
                        </a:rPr>
                        <a:t>Rick’s</a:t>
                      </a:r>
                      <a:r>
                        <a:rPr lang="en-US" altLang="zh-CN" sz="2800" baseline="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en-US" altLang="zh-CN" sz="2800" dirty="0" smtClean="0">
                          <a:latin typeface="Comic Sans MS" pitchFamily="66" charset="0"/>
                        </a:rPr>
                        <a:t>brother</a:t>
                      </a:r>
                      <a:endParaRPr lang="zh-CN" altLang="en-US" sz="2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8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sz="2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8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内容占位符 3" descr="IMG_1738.JPG"/>
          <p:cNvPicPr>
            <a:picLocks noChangeAspect="1"/>
          </p:cNvPicPr>
          <p:nvPr/>
        </p:nvPicPr>
        <p:blipFill>
          <a:blip r:embed="rId4" cstate="print"/>
          <a:srcRect l="25683" t="27706" r="17355" b="24984"/>
          <a:stretch>
            <a:fillRect/>
          </a:stretch>
        </p:blipFill>
        <p:spPr bwMode="auto">
          <a:xfrm>
            <a:off x="6732240" y="476672"/>
            <a:ext cx="1805132" cy="1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568958" y="1872198"/>
            <a:ext cx="1117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C00000"/>
                </a:solidFill>
                <a:latin typeface="Comic Sans MS" pitchFamily="66" charset="0"/>
                <a:cs typeface="Courier New" pitchFamily="49" charset="0"/>
              </a:rPr>
              <a:t>great</a:t>
            </a:r>
            <a:endParaRPr lang="zh-CN" altLang="en-US" sz="2800" b="1" dirty="0">
              <a:solidFill>
                <a:srgbClr val="C00000"/>
              </a:solidFill>
              <a:latin typeface="Comic Sans MS" pitchFamily="66" charset="0"/>
              <a:cs typeface="Courier New" pitchFamily="49" charset="0"/>
            </a:endParaRPr>
          </a:p>
        </p:txBody>
      </p:sp>
      <p:sp>
        <p:nvSpPr>
          <p:cNvPr id="7" name="标题 1"/>
          <p:cNvSpPr txBox="1">
            <a:spLocks/>
          </p:cNvSpPr>
          <p:nvPr/>
        </p:nvSpPr>
        <p:spPr bwMode="auto">
          <a:xfrm>
            <a:off x="251520" y="6694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Listen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and fill in the blanks.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27784" y="3429000"/>
            <a:ext cx="58320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itchFamily="66" charset="0"/>
              </a:rPr>
              <a:t>He  </a:t>
            </a:r>
            <a:r>
              <a:rPr lang="en-US" altLang="zh-CN" sz="2800" dirty="0" smtClean="0">
                <a:solidFill>
                  <a:srgbClr val="C00000"/>
                </a:solidFill>
                <a:latin typeface="Comic Sans MS" pitchFamily="66" charset="0"/>
              </a:rPr>
              <a:t>is  playing  </a:t>
            </a:r>
            <a:r>
              <a:rPr lang="en-US" altLang="zh-CN" sz="2800" dirty="0" smtClean="0">
                <a:latin typeface="Comic Sans MS" pitchFamily="66" charset="0"/>
              </a:rPr>
              <a:t>with some friends </a:t>
            </a:r>
          </a:p>
          <a:p>
            <a:r>
              <a:rPr lang="en-US" altLang="zh-CN" sz="2800" dirty="0" smtClean="0">
                <a:latin typeface="Comic Sans MS" pitchFamily="66" charset="0"/>
              </a:rPr>
              <a:t>at the park.</a:t>
            </a:r>
            <a:endParaRPr lang="en-US" altLang="zh-CN" sz="2800" dirty="0"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55776" y="4581128"/>
            <a:ext cx="6077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 smtClean="0">
                <a:latin typeface="Comic Sans MS" pitchFamily="66" charset="0"/>
              </a:rPr>
              <a:t>He </a:t>
            </a:r>
            <a:r>
              <a:rPr lang="en-US" altLang="zh-CN" sz="2800" dirty="0" smtClean="0">
                <a:solidFill>
                  <a:srgbClr val="C00000"/>
                </a:solidFill>
                <a:latin typeface="Comic Sans MS" pitchFamily="66" charset="0"/>
              </a:rPr>
              <a:t>is studying </a:t>
            </a:r>
            <a:r>
              <a:rPr lang="en-US" altLang="zh-CN" sz="2800" dirty="0" smtClean="0">
                <a:latin typeface="Comic Sans MS" pitchFamily="66" charset="0"/>
              </a:rPr>
              <a:t>at his friends’ home.</a:t>
            </a:r>
          </a:p>
        </p:txBody>
      </p:sp>
      <p:pic>
        <p:nvPicPr>
          <p:cNvPr id="3" name="Section A2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43807" y="280657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4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9" name="Picture 15" descr="2980-110911112A742"/>
          <p:cNvPicPr>
            <a:picLocks noChangeAspect="1" noChangeArrowheads="1"/>
          </p:cNvPicPr>
          <p:nvPr/>
        </p:nvPicPr>
        <p:blipFill>
          <a:blip r:embed="rId2" cstate="print"/>
          <a:srcRect r="2600"/>
          <a:stretch>
            <a:fillRect/>
          </a:stretch>
        </p:blipFill>
        <p:spPr bwMode="auto">
          <a:xfrm>
            <a:off x="1005844" y="4452952"/>
            <a:ext cx="2303463" cy="1908175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042988" y="5084763"/>
            <a:ext cx="3036887" cy="617537"/>
          </a:xfrm>
          <a:prstGeom prst="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srgbClr val="3333CC"/>
                </a:solidFill>
                <a:latin typeface="Comic Sans MS" pitchFamily="66" charset="0"/>
                <a:ea typeface="PMingLiU" pitchFamily="18" charset="-120"/>
              </a:rPr>
              <a:t>have a sunbath</a:t>
            </a:r>
            <a:endParaRPr lang="zh-CN" altLang="en-US" sz="3200" dirty="0">
              <a:solidFill>
                <a:srgbClr val="3333CC"/>
              </a:solidFill>
              <a:latin typeface="Comic Sans MS" pitchFamily="66" charset="0"/>
              <a:ea typeface="PMingLiU" pitchFamily="18" charset="-120"/>
            </a:endParaRPr>
          </a:p>
        </p:txBody>
      </p:sp>
      <p:sp>
        <p:nvSpPr>
          <p:cNvPr id="21505" name="Rectangle 2"/>
          <p:cNvSpPr>
            <a:spLocks noGrp="1"/>
          </p:cNvSpPr>
          <p:nvPr>
            <p:ph type="title"/>
          </p:nvPr>
        </p:nvSpPr>
        <p:spPr>
          <a:xfrm>
            <a:off x="2570163" y="-242888"/>
            <a:ext cx="6573837" cy="990601"/>
          </a:xfrm>
        </p:spPr>
        <p:txBody>
          <a:bodyPr/>
          <a:lstStyle/>
          <a:p>
            <a:pPr algn="ctr" eaLnBrk="1" hangingPunct="1"/>
            <a:r>
              <a:rPr lang="en-US" altLang="zh-CN" b="1" smtClean="0">
                <a:solidFill>
                  <a:srgbClr val="0070C0"/>
                </a:solidFill>
                <a:latin typeface="Cambria" pitchFamily="18" charset="0"/>
              </a:rPr>
              <a:t>Activities for different weather</a:t>
            </a:r>
          </a:p>
        </p:txBody>
      </p:sp>
      <p:pic>
        <p:nvPicPr>
          <p:cNvPr id="21507" name="Picture 17" descr="weather-symbols-t9956"/>
          <p:cNvPicPr>
            <a:picLocks noChangeAspect="1" noChangeArrowheads="1"/>
          </p:cNvPicPr>
          <p:nvPr/>
        </p:nvPicPr>
        <p:blipFill>
          <a:blip r:embed="rId3" cstate="print"/>
          <a:srcRect t="50365" r="65897" b="-7298"/>
          <a:stretch>
            <a:fillRect/>
          </a:stretch>
        </p:blipFill>
        <p:spPr bwMode="auto">
          <a:xfrm>
            <a:off x="468313" y="908050"/>
            <a:ext cx="15716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内容占位符 3" descr="IMG_1819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rcRect l="62932" t="39734" b="35919"/>
          <a:stretch>
            <a:fillRect/>
          </a:stretch>
        </p:blipFill>
        <p:spPr bwMode="auto">
          <a:xfrm>
            <a:off x="3727451" y="3426452"/>
            <a:ext cx="2303462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8" descr="d00545df3c828d0d5f9477bfcfe3c090"/>
          <p:cNvPicPr>
            <a:picLocks noChangeAspect="1" noChangeArrowheads="1"/>
          </p:cNvPicPr>
          <p:nvPr/>
        </p:nvPicPr>
        <p:blipFill>
          <a:blip r:embed="rId5" cstate="print"/>
          <a:srcRect l="84367" t="31909" b="32387"/>
          <a:stretch>
            <a:fillRect/>
          </a:stretch>
        </p:blipFill>
        <p:spPr bwMode="auto">
          <a:xfrm>
            <a:off x="7082681" y="1493639"/>
            <a:ext cx="1484732" cy="254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图片 11" descr="4612_G_1280913679139.jpg"/>
          <p:cNvPicPr>
            <a:picLocks noChangeAspect="1"/>
          </p:cNvPicPr>
          <p:nvPr/>
        </p:nvPicPr>
        <p:blipFill>
          <a:blip r:embed="rId6" cstate="print"/>
          <a:srcRect l="7727" r="7727" b="24091"/>
          <a:stretch>
            <a:fillRect/>
          </a:stretch>
        </p:blipFill>
        <p:spPr bwMode="auto">
          <a:xfrm>
            <a:off x="6449057" y="4495006"/>
            <a:ext cx="200025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795963" y="5084763"/>
            <a:ext cx="2616200" cy="617537"/>
          </a:xfrm>
          <a:prstGeom prst="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srgbClr val="3333CC"/>
                </a:solidFill>
                <a:latin typeface="Comic Sans MS" pitchFamily="66" charset="0"/>
                <a:ea typeface="PMingLiU" pitchFamily="18" charset="-120"/>
              </a:rPr>
              <a:t>have a picnic</a:t>
            </a:r>
            <a:endParaRPr lang="zh-CN" altLang="en-US" sz="3200" dirty="0">
              <a:solidFill>
                <a:srgbClr val="3333CC"/>
              </a:solidFill>
              <a:latin typeface="Comic Sans MS" pitchFamily="66" charset="0"/>
              <a:ea typeface="PMingLiU" pitchFamily="18" charset="-120"/>
            </a:endParaRPr>
          </a:p>
        </p:txBody>
      </p:sp>
      <p:sp>
        <p:nvSpPr>
          <p:cNvPr id="17" name="TextBox 13"/>
          <p:cNvSpPr txBox="1"/>
          <p:nvPr/>
        </p:nvSpPr>
        <p:spPr>
          <a:xfrm>
            <a:off x="1835696" y="2114068"/>
            <a:ext cx="5000087" cy="1077218"/>
          </a:xfrm>
          <a:prstGeom prst="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srgbClr val="3333CC"/>
                </a:solidFill>
                <a:latin typeface="Comic Sans MS" pitchFamily="66" charset="0"/>
                <a:ea typeface="PMingLiU" pitchFamily="18" charset="-120"/>
              </a:rPr>
              <a:t>Q</a:t>
            </a:r>
            <a:r>
              <a:rPr lang="en-US" altLang="zh-CN" sz="3200" dirty="0" smtClean="0">
                <a:solidFill>
                  <a:srgbClr val="3333CC"/>
                </a:solidFill>
                <a:latin typeface="Comic Sans MS" pitchFamily="66" charset="0"/>
                <a:ea typeface="PMingLiU" pitchFamily="18" charset="-120"/>
              </a:rPr>
              <a:t>: What are you doing?</a:t>
            </a:r>
          </a:p>
          <a:p>
            <a:pPr>
              <a:defRPr/>
            </a:pPr>
            <a:r>
              <a:rPr lang="en-US" altLang="zh-CN" sz="3200" dirty="0" smtClean="0">
                <a:solidFill>
                  <a:srgbClr val="3333CC"/>
                </a:solidFill>
                <a:latin typeface="Comic Sans MS" pitchFamily="66" charset="0"/>
                <a:ea typeface="PMingLiU" pitchFamily="18" charset="-120"/>
              </a:rPr>
              <a:t>A:  I am /We are doing </a:t>
            </a:r>
            <a:r>
              <a:rPr lang="mr-IN" altLang="zh-CN" sz="3200" dirty="0" smtClean="0">
                <a:solidFill>
                  <a:srgbClr val="3333CC"/>
                </a:solidFill>
                <a:latin typeface="Comic Sans MS" pitchFamily="66" charset="0"/>
                <a:ea typeface="PMingLiU" pitchFamily="18" charset="-120"/>
              </a:rPr>
              <a:t>…</a:t>
            </a:r>
            <a:endParaRPr lang="zh-CN" altLang="en-US" sz="3200" dirty="0">
              <a:solidFill>
                <a:srgbClr val="3333CC"/>
              </a:solidFill>
              <a:latin typeface="Comic Sans MS" pitchFamily="66" charset="0"/>
              <a:ea typeface="PMingLiU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IMG_1739.JPG"/>
          <p:cNvPicPr>
            <a:picLocks noChangeAspect="1"/>
          </p:cNvPicPr>
          <p:nvPr/>
        </p:nvPicPr>
        <p:blipFill>
          <a:blip r:embed="rId2" cstate="print"/>
          <a:srcRect l="20313" t="17708" r="57031" b="59375"/>
          <a:stretch>
            <a:fillRect/>
          </a:stretch>
        </p:blipFill>
        <p:spPr>
          <a:xfrm>
            <a:off x="5929313" y="1928813"/>
            <a:ext cx="2071687" cy="157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53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22531" name="Picture 9" descr="Weather-symbols"/>
          <p:cNvPicPr>
            <a:picLocks noChangeAspect="1" noChangeArrowheads="1"/>
          </p:cNvPicPr>
          <p:nvPr/>
        </p:nvPicPr>
        <p:blipFill>
          <a:blip r:embed="rId3" cstate="print"/>
          <a:srcRect l="31296" t="49126" r="30705" b="18750"/>
          <a:stretch>
            <a:fillRect/>
          </a:stretch>
        </p:blipFill>
        <p:spPr bwMode="auto">
          <a:xfrm>
            <a:off x="323850" y="1557338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5"/>
          <p:cNvSpPr>
            <a:spLocks/>
          </p:cNvSpPr>
          <p:nvPr/>
        </p:nvSpPr>
        <p:spPr bwMode="auto">
          <a:xfrm>
            <a:off x="2570163" y="188913"/>
            <a:ext cx="6573837" cy="990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altLang="zh-CN" sz="3200" b="1">
                <a:solidFill>
                  <a:srgbClr val="0070C0"/>
                </a:solidFill>
                <a:latin typeface="Cambria" pitchFamily="18" charset="0"/>
              </a:rPr>
              <a:t>Activities for different weather</a:t>
            </a:r>
          </a:p>
        </p:txBody>
      </p:sp>
      <p:pic>
        <p:nvPicPr>
          <p:cNvPr id="22533" name="Picture 17" descr="weather-symbols-t9956"/>
          <p:cNvPicPr>
            <a:picLocks noChangeAspect="1" noChangeArrowheads="1"/>
          </p:cNvPicPr>
          <p:nvPr/>
        </p:nvPicPr>
        <p:blipFill>
          <a:blip r:embed="rId4" cstate="print"/>
          <a:srcRect l="34103" t="54745" r="31795" b="-5110"/>
          <a:stretch>
            <a:fillRect/>
          </a:stretch>
        </p:blipFill>
        <p:spPr bwMode="auto">
          <a:xfrm>
            <a:off x="684213" y="4076700"/>
            <a:ext cx="15716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内容占位符 3" descr="IMG_1742.JPG"/>
          <p:cNvPicPr>
            <a:picLocks noChangeAspect="1"/>
          </p:cNvPicPr>
          <p:nvPr/>
        </p:nvPicPr>
        <p:blipFill>
          <a:blip r:embed="rId5" cstate="print">
            <a:lum contrast="20000"/>
          </a:blip>
          <a:srcRect l="40656" t="37492" r="32214" b="33569"/>
          <a:stretch>
            <a:fillRect/>
          </a:stretch>
        </p:blipFill>
        <p:spPr bwMode="auto">
          <a:xfrm>
            <a:off x="3143250" y="4286250"/>
            <a:ext cx="1785938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24" name="内容占位符 3" descr="IMG_1819.JPG"/>
          <p:cNvPicPr>
            <a:picLocks noChangeAspect="1"/>
          </p:cNvPicPr>
          <p:nvPr/>
        </p:nvPicPr>
        <p:blipFill>
          <a:blip r:embed="rId6" cstate="print">
            <a:lum contrast="20000"/>
          </a:blip>
          <a:srcRect l="67418" t="67790" r="9743" b="6192"/>
          <a:stretch>
            <a:fillRect/>
          </a:stretch>
        </p:blipFill>
        <p:spPr bwMode="auto">
          <a:xfrm>
            <a:off x="5867400" y="4292600"/>
            <a:ext cx="1873250" cy="1533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 descr="Redocn_2012062711463370.jpg"/>
          <p:cNvPicPr>
            <a:picLocks noChangeAspect="1"/>
          </p:cNvPicPr>
          <p:nvPr/>
        </p:nvPicPr>
        <p:blipFill>
          <a:blip r:embed="rId7" cstate="print"/>
          <a:srcRect t="4166" b="7291"/>
          <a:stretch>
            <a:fillRect/>
          </a:stretch>
        </p:blipFill>
        <p:spPr>
          <a:xfrm>
            <a:off x="3276600" y="1773238"/>
            <a:ext cx="1676400" cy="1785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sp>
        <p:nvSpPr>
          <p:cNvPr id="23554" name="Rectangle 3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138"/>
          </a:xfrm>
        </p:spPr>
        <p:txBody>
          <a:bodyPr/>
          <a:lstStyle/>
          <a:p>
            <a:pPr eaLnBrk="1" hangingPunct="1"/>
            <a:endParaRPr lang="zh-CN" altLang="en-US" smtClean="0"/>
          </a:p>
        </p:txBody>
      </p:sp>
      <p:sp>
        <p:nvSpPr>
          <p:cNvPr id="23555" name="Rectangle 5"/>
          <p:cNvSpPr>
            <a:spLocks/>
          </p:cNvSpPr>
          <p:nvPr/>
        </p:nvSpPr>
        <p:spPr bwMode="auto">
          <a:xfrm>
            <a:off x="2570163" y="188913"/>
            <a:ext cx="6573837" cy="990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altLang="zh-CN" sz="3200" b="1">
                <a:solidFill>
                  <a:srgbClr val="0070C0"/>
                </a:solidFill>
                <a:latin typeface="Cambria" pitchFamily="18" charset="0"/>
              </a:rPr>
              <a:t>Activities for different weather</a:t>
            </a:r>
          </a:p>
        </p:txBody>
      </p:sp>
      <p:pic>
        <p:nvPicPr>
          <p:cNvPr id="23556" name="Picture 17" descr="weather-symbols-t9956"/>
          <p:cNvPicPr>
            <a:picLocks noChangeAspect="1" noChangeArrowheads="1"/>
          </p:cNvPicPr>
          <p:nvPr/>
        </p:nvPicPr>
        <p:blipFill>
          <a:blip r:embed="rId2" cstate="print"/>
          <a:srcRect l="32553" r="31795" b="49635"/>
          <a:stretch>
            <a:fillRect/>
          </a:stretch>
        </p:blipFill>
        <p:spPr bwMode="auto">
          <a:xfrm>
            <a:off x="971550" y="1773238"/>
            <a:ext cx="1643063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17" descr="weather-symbols-t9956"/>
          <p:cNvPicPr>
            <a:picLocks noChangeAspect="1" noChangeArrowheads="1"/>
          </p:cNvPicPr>
          <p:nvPr/>
        </p:nvPicPr>
        <p:blipFill>
          <a:blip r:embed="rId2" cstate="print"/>
          <a:srcRect l="68205" t="52554" r="-2309" b="-9489"/>
          <a:stretch>
            <a:fillRect/>
          </a:stretch>
        </p:blipFill>
        <p:spPr bwMode="auto">
          <a:xfrm>
            <a:off x="1116013" y="3933825"/>
            <a:ext cx="15716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2" name="Picture 12" descr="d00545df3c828d0d5f9477bfcfe3c090"/>
          <p:cNvPicPr>
            <a:picLocks noChangeAspect="1" noChangeArrowheads="1"/>
          </p:cNvPicPr>
          <p:nvPr/>
        </p:nvPicPr>
        <p:blipFill>
          <a:blip r:embed="rId3" cstate="print"/>
          <a:srcRect l="66679" t="31909" r="14020" b="32387"/>
          <a:stretch>
            <a:fillRect/>
          </a:stretch>
        </p:blipFill>
        <p:spPr bwMode="auto">
          <a:xfrm>
            <a:off x="5143500" y="1714500"/>
            <a:ext cx="1325563" cy="183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3" name="Picture 13" descr="d00545df3c828d0d5f9477bfcfe3c090"/>
          <p:cNvPicPr>
            <a:picLocks noChangeAspect="1" noChangeArrowheads="1"/>
          </p:cNvPicPr>
          <p:nvPr/>
        </p:nvPicPr>
        <p:blipFill>
          <a:blip r:embed="rId4" cstate="print"/>
          <a:srcRect l="45784" t="34059" r="33321" b="32387"/>
          <a:stretch>
            <a:fillRect/>
          </a:stretch>
        </p:blipFill>
        <p:spPr bwMode="auto">
          <a:xfrm>
            <a:off x="3071813" y="1714500"/>
            <a:ext cx="1503362" cy="181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内容占位符 3" descr="IMG_1742.JPG"/>
          <p:cNvPicPr>
            <a:picLocks noChangeAspect="1"/>
          </p:cNvPicPr>
          <p:nvPr/>
        </p:nvPicPr>
        <p:blipFill>
          <a:blip r:embed="rId5" cstate="print">
            <a:lum contrast="20000"/>
          </a:blip>
          <a:srcRect l="72173" t="37621" r="7208" b="33441"/>
          <a:stretch>
            <a:fillRect/>
          </a:stretch>
        </p:blipFill>
        <p:spPr bwMode="auto">
          <a:xfrm>
            <a:off x="6715125" y="1714500"/>
            <a:ext cx="1714500" cy="180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图片 12" descr="004eC4tFzy6IiU0h1Cm46&amp;690.jpg"/>
          <p:cNvPicPr>
            <a:picLocks noChangeAspect="1"/>
          </p:cNvPicPr>
          <p:nvPr/>
        </p:nvPicPr>
        <p:blipFill>
          <a:blip r:embed="rId6" cstate="print"/>
          <a:srcRect l="21875" t="14427" r="24835"/>
          <a:stretch>
            <a:fillRect/>
          </a:stretch>
        </p:blipFill>
        <p:spPr>
          <a:xfrm>
            <a:off x="3059832" y="4077072"/>
            <a:ext cx="1608137" cy="1719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 descr="240506-12110QG53046.jpg"/>
          <p:cNvPicPr>
            <a:picLocks noChangeAspect="1"/>
          </p:cNvPicPr>
          <p:nvPr/>
        </p:nvPicPr>
        <p:blipFill>
          <a:blip r:embed="rId7" cstate="print"/>
          <a:srcRect l="12500" t="9404" r="50000" b="5345"/>
          <a:stretch>
            <a:fillRect/>
          </a:stretch>
        </p:blipFill>
        <p:spPr bwMode="auto">
          <a:xfrm>
            <a:off x="4929188" y="4071938"/>
            <a:ext cx="1350962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图片 14" descr="20120530202951_yJtKN.jpeg"/>
          <p:cNvPicPr>
            <a:picLocks noChangeAspect="1"/>
          </p:cNvPicPr>
          <p:nvPr/>
        </p:nvPicPr>
        <p:blipFill>
          <a:blip r:embed="rId8" cstate="print"/>
          <a:srcRect l="17969" b="4822"/>
          <a:stretch>
            <a:fillRect/>
          </a:stretch>
        </p:blipFill>
        <p:spPr>
          <a:xfrm>
            <a:off x="6715125" y="4071938"/>
            <a:ext cx="1917700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2771800" y="5589240"/>
            <a:ext cx="1673225" cy="523875"/>
          </a:xfrm>
          <a:prstGeom prst="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dirty="0">
                <a:solidFill>
                  <a:srgbClr val="3333CC"/>
                </a:solidFill>
                <a:latin typeface="Comic Sans MS" pitchFamily="66" charset="0"/>
                <a:ea typeface="PMingLiU" pitchFamily="18" charset="-120"/>
              </a:rPr>
              <a:t>go skiing</a:t>
            </a:r>
            <a:endParaRPr lang="zh-CN" altLang="en-US" sz="2800" dirty="0">
              <a:solidFill>
                <a:srgbClr val="3333CC"/>
              </a:solidFill>
              <a:latin typeface="Comic Sans MS" pitchFamily="66" charset="0"/>
              <a:ea typeface="PMingLiU" pitchFamily="18" charset="-12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60232" y="5733256"/>
            <a:ext cx="1927225" cy="523875"/>
          </a:xfrm>
          <a:prstGeom prst="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dirty="0">
                <a:solidFill>
                  <a:srgbClr val="3333CC"/>
                </a:solidFill>
                <a:latin typeface="Comic Sans MS" pitchFamily="66" charset="0"/>
                <a:ea typeface="PMingLiU" pitchFamily="18" charset="-120"/>
              </a:rPr>
              <a:t>go skating</a:t>
            </a:r>
            <a:endParaRPr lang="zh-CN" altLang="en-US" sz="2800" dirty="0">
              <a:solidFill>
                <a:srgbClr val="3333CC"/>
              </a:solidFill>
              <a:latin typeface="Comic Sans MS" pitchFamily="66" charset="0"/>
              <a:ea typeface="PMingLiU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730250"/>
          </a:xfrm>
        </p:spPr>
        <p:txBody>
          <a:bodyPr/>
          <a:lstStyle/>
          <a:p>
            <a:pPr algn="ctr" eaLnBrk="1" hangingPunct="1"/>
            <a:r>
              <a:rPr lang="en-US" altLang="zh-CN" sz="3600" b="1" smtClean="0">
                <a:solidFill>
                  <a:srgbClr val="0070C0"/>
                </a:solidFill>
                <a:latin typeface="Cambria" pitchFamily="18" charset="0"/>
              </a:rPr>
              <a:t>Guessing game</a:t>
            </a:r>
          </a:p>
        </p:txBody>
      </p:sp>
      <p:pic>
        <p:nvPicPr>
          <p:cNvPr id="24579" name="Picture 4" descr="u=2275074137,2335590480&amp;fm=21&amp;gp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2205038"/>
            <a:ext cx="23050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5" descr="u=2275074137,2335590480&amp;fm=21&amp;gp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625" y="2205038"/>
            <a:ext cx="23050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1042988" y="4437063"/>
            <a:ext cx="29543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rgbClr val="CC0000"/>
                </a:solidFill>
                <a:latin typeface="Comic Sans MS" pitchFamily="66" charset="0"/>
              </a:rPr>
              <a:t>weather symbols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5940425" y="4437063"/>
            <a:ext cx="1727200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rgbClr val="CC0000"/>
                </a:solidFill>
                <a:latin typeface="Comic Sans MS" pitchFamily="66" charset="0"/>
              </a:rPr>
              <a:t>activities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/>
      <p:bldP spid="3277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zh-CN" sz="3600" b="1" smtClean="0">
                <a:solidFill>
                  <a:srgbClr val="0070C0"/>
                </a:solidFill>
                <a:latin typeface="Cambria" pitchFamily="18" charset="0"/>
              </a:rPr>
              <a:t>Questions you can ask:</a:t>
            </a:r>
            <a:endParaRPr lang="zh-CN" altLang="en-US" sz="3600" b="1" smtClean="0">
              <a:solidFill>
                <a:srgbClr val="0070C0"/>
              </a:solidFill>
              <a:latin typeface="Cambria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686800" cy="4937125"/>
          </a:xfrm>
        </p:spPr>
        <p:txBody>
          <a:bodyPr/>
          <a:lstStyle/>
          <a:p>
            <a:pPr eaLnBrk="1" hangingPunct="1"/>
            <a:r>
              <a:rPr lang="en-US" altLang="zh-CN" sz="2800" smtClean="0">
                <a:latin typeface="Comic Sans MS" pitchFamily="66" charset="0"/>
              </a:rPr>
              <a:t>How ‘s the weather?/What’s the weather like?</a:t>
            </a:r>
          </a:p>
          <a:p>
            <a:pPr eaLnBrk="1" hangingPunct="1"/>
            <a:r>
              <a:rPr lang="en-US" altLang="zh-CN" sz="2800" smtClean="0">
                <a:latin typeface="Comic Sans MS" pitchFamily="66" charset="0"/>
              </a:rPr>
              <a:t>What are you doing?</a:t>
            </a:r>
          </a:p>
          <a:p>
            <a:pPr eaLnBrk="1" hangingPunct="1"/>
            <a:r>
              <a:rPr lang="en-US" altLang="zh-CN" sz="2800" smtClean="0">
                <a:latin typeface="Comic Sans MS" pitchFamily="66" charset="0"/>
              </a:rPr>
              <a:t>How do you feel?</a:t>
            </a:r>
          </a:p>
          <a:p>
            <a:pPr eaLnBrk="1" hangingPunct="1"/>
            <a:endParaRPr lang="en-US" altLang="zh-CN" sz="2800" smtClean="0">
              <a:latin typeface="Comic Sans MS" pitchFamily="66" charset="0"/>
            </a:endParaRPr>
          </a:p>
          <a:p>
            <a:pPr eaLnBrk="1" hangingPunct="1"/>
            <a:r>
              <a:rPr lang="en-US" altLang="zh-CN" sz="2800" smtClean="0">
                <a:latin typeface="Comic Sans MS" pitchFamily="66" charset="0"/>
              </a:rPr>
              <a:t>                                                 Is it </a:t>
            </a:r>
            <a:r>
              <a:rPr lang="en-US" altLang="zh-CN" sz="2800" u="sng" smtClean="0">
                <a:latin typeface="Comic Sans MS" pitchFamily="66" charset="0"/>
              </a:rPr>
              <a:t>sunny</a:t>
            </a:r>
            <a:r>
              <a:rPr lang="en-US" altLang="zh-CN" sz="2800" smtClean="0">
                <a:latin typeface="Comic Sans MS" pitchFamily="66" charset="0"/>
              </a:rPr>
              <a:t>?</a:t>
            </a:r>
          </a:p>
          <a:p>
            <a:pPr eaLnBrk="1" hangingPunct="1"/>
            <a:r>
              <a:rPr lang="en-US" altLang="zh-CN" sz="2800" smtClean="0">
                <a:latin typeface="Comic Sans MS" pitchFamily="66" charset="0"/>
              </a:rPr>
              <a:t>                                                         …</a:t>
            </a:r>
          </a:p>
          <a:p>
            <a:pPr eaLnBrk="1" hangingPunct="1"/>
            <a:r>
              <a:rPr lang="en-US" altLang="zh-CN" sz="2800" smtClean="0">
                <a:latin typeface="Comic Sans MS" pitchFamily="66" charset="0"/>
              </a:rPr>
              <a:t>                                       Are you </a:t>
            </a:r>
            <a:r>
              <a:rPr lang="en-US" altLang="zh-CN" sz="2800" u="sng" smtClean="0">
                <a:latin typeface="Comic Sans MS" pitchFamily="66" charset="0"/>
              </a:rPr>
              <a:t>playing football</a:t>
            </a:r>
            <a:r>
              <a:rPr lang="en-US" altLang="zh-CN" sz="2800" smtClean="0">
                <a:latin typeface="Comic Sans MS" pitchFamily="66" charset="0"/>
              </a:rPr>
              <a:t>?</a:t>
            </a:r>
          </a:p>
          <a:p>
            <a:pPr eaLnBrk="1" hangingPunct="1"/>
            <a:r>
              <a:rPr lang="en-US" altLang="zh-CN" sz="2800" smtClean="0">
                <a:latin typeface="Comic Sans MS" pitchFamily="66" charset="0"/>
              </a:rPr>
              <a:t>                                                         …</a:t>
            </a:r>
          </a:p>
          <a:p>
            <a:pPr eaLnBrk="1" hangingPunct="1"/>
            <a:r>
              <a:rPr lang="en-US" altLang="zh-CN" sz="2800" smtClean="0">
                <a:latin typeface="Comic Sans MS" pitchFamily="66" charset="0"/>
              </a:rPr>
              <a:t>                                                 Are you </a:t>
            </a:r>
            <a:r>
              <a:rPr lang="en-US" altLang="zh-CN" sz="2800" u="sng" smtClean="0">
                <a:latin typeface="Comic Sans MS" pitchFamily="66" charset="0"/>
              </a:rPr>
              <a:t>happy</a:t>
            </a:r>
            <a:r>
              <a:rPr lang="en-US" altLang="zh-CN" sz="2800" smtClean="0">
                <a:latin typeface="Comic Sans MS" pitchFamily="66" charset="0"/>
              </a:rPr>
              <a:t>?</a:t>
            </a:r>
          </a:p>
          <a:p>
            <a:pPr eaLnBrk="1" hangingPunct="1"/>
            <a:endParaRPr lang="zh-CN" altLang="en-US" sz="2800" smtClean="0">
              <a:latin typeface="Comic Sans MS" pitchFamily="66" charset="0"/>
            </a:endParaRPr>
          </a:p>
        </p:txBody>
      </p:sp>
      <p:sp>
        <p:nvSpPr>
          <p:cNvPr id="25603" name="AutoShape 11"/>
          <p:cNvSpPr>
            <a:spLocks noChangeArrowheads="1"/>
          </p:cNvSpPr>
          <p:nvPr/>
        </p:nvSpPr>
        <p:spPr bwMode="auto">
          <a:xfrm rot="-489229">
            <a:off x="536575" y="3621088"/>
            <a:ext cx="4141788" cy="1825625"/>
          </a:xfrm>
          <a:prstGeom prst="irregularSeal1">
            <a:avLst/>
          </a:prstGeom>
          <a:solidFill>
            <a:schemeClr val="bg1"/>
          </a:solidFill>
          <a:ln w="762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zh-CN"/>
          </a:p>
        </p:txBody>
      </p:sp>
      <p:sp>
        <p:nvSpPr>
          <p:cNvPr id="25604" name="Rectangle 12"/>
          <p:cNvSpPr>
            <a:spLocks noChangeArrowheads="1"/>
          </p:cNvSpPr>
          <p:nvPr/>
        </p:nvSpPr>
        <p:spPr bwMode="auto">
          <a:xfrm rot="-1035651">
            <a:off x="1624013" y="4097338"/>
            <a:ext cx="2203450" cy="692150"/>
          </a:xfrm>
          <a:prstGeom prst="rect">
            <a:avLst/>
          </a:prstGeom>
          <a:noFill/>
          <a:ln w="5397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en-US" altLang="zh-CN" sz="3900" b="1">
                <a:latin typeface="Comic Sans MS" pitchFamily="66" charset="0"/>
              </a:rPr>
              <a:t>Guess!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/>
          </p:nvPr>
        </p:nvSpPr>
        <p:spPr>
          <a:xfrm>
            <a:off x="1331640" y="404664"/>
            <a:ext cx="6984775" cy="665187"/>
          </a:xfr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altLang="zh-CN" b="1" dirty="0" smtClean="0">
                <a:solidFill>
                  <a:schemeClr val="bg1"/>
                </a:solidFill>
                <a:latin typeface="Cambria" pitchFamily="18" charset="0"/>
              </a:rPr>
              <a:t>Reports on New Year’s Day</a:t>
            </a:r>
          </a:p>
        </p:txBody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138"/>
          </a:xfrm>
        </p:spPr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7" name="内容占位符 3" descr="IMG_1737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rcRect l="30768" t="41575" r="42032" b="38949"/>
          <a:stretch>
            <a:fillRect/>
          </a:stretch>
        </p:blipFill>
        <p:spPr bwMode="auto">
          <a:xfrm>
            <a:off x="285750" y="4929188"/>
            <a:ext cx="1571625" cy="1500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 descr="4612_G_1280913679139.jpg"/>
          <p:cNvPicPr>
            <a:picLocks noChangeAspect="1"/>
          </p:cNvPicPr>
          <p:nvPr/>
        </p:nvPicPr>
        <p:blipFill>
          <a:blip r:embed="rId3" cstate="print"/>
          <a:srcRect l="7727" r="7727" b="24091"/>
          <a:stretch>
            <a:fillRect/>
          </a:stretch>
        </p:blipFill>
        <p:spPr bwMode="auto">
          <a:xfrm>
            <a:off x="4932363" y="4724400"/>
            <a:ext cx="2000250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内容占位符 3" descr="IMG_1819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rcRect l="62932" t="39734" b="35919"/>
          <a:stretch>
            <a:fillRect/>
          </a:stretch>
        </p:blipFill>
        <p:spPr bwMode="auto">
          <a:xfrm>
            <a:off x="4787900" y="1484313"/>
            <a:ext cx="2303463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d00545df3c828d0d5f9477bfcfe3c090"/>
          <p:cNvPicPr>
            <a:picLocks noChangeAspect="1" noChangeArrowheads="1"/>
          </p:cNvPicPr>
          <p:nvPr/>
        </p:nvPicPr>
        <p:blipFill>
          <a:blip r:embed="rId5" cstate="print"/>
          <a:srcRect l="84367" t="31909" b="32387"/>
          <a:stretch>
            <a:fillRect/>
          </a:stretch>
        </p:blipFill>
        <p:spPr bwMode="auto">
          <a:xfrm>
            <a:off x="7380288" y="1412875"/>
            <a:ext cx="1400175" cy="239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3" descr="d00545df3c828d0d5f9477bfcfe3c090"/>
          <p:cNvPicPr>
            <a:picLocks noChangeAspect="1" noChangeArrowheads="1"/>
          </p:cNvPicPr>
          <p:nvPr/>
        </p:nvPicPr>
        <p:blipFill>
          <a:blip r:embed="rId6" cstate="print"/>
          <a:srcRect l="45784" t="34059" r="33321" b="32387"/>
          <a:stretch>
            <a:fillRect/>
          </a:stretch>
        </p:blipFill>
        <p:spPr bwMode="auto">
          <a:xfrm>
            <a:off x="7380288" y="4652963"/>
            <a:ext cx="1503362" cy="181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图片 12" descr="20120530202951_yJtKN.jpeg"/>
          <p:cNvPicPr>
            <a:picLocks noChangeAspect="1"/>
          </p:cNvPicPr>
          <p:nvPr/>
        </p:nvPicPr>
        <p:blipFill>
          <a:blip r:embed="rId7" cstate="print"/>
          <a:srcRect l="17969" b="4822"/>
          <a:stretch>
            <a:fillRect/>
          </a:stretch>
        </p:blipFill>
        <p:spPr>
          <a:xfrm>
            <a:off x="2627313" y="1484313"/>
            <a:ext cx="1917700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内容占位符 3" descr="IMG_1742.JPG"/>
          <p:cNvPicPr>
            <a:picLocks noChangeAspect="1"/>
          </p:cNvPicPr>
          <p:nvPr/>
        </p:nvPicPr>
        <p:blipFill>
          <a:blip r:embed="rId8" cstate="print">
            <a:lum contrast="20000"/>
          </a:blip>
          <a:srcRect l="40656" t="37492" r="32214" b="33569"/>
          <a:stretch>
            <a:fillRect/>
          </a:stretch>
        </p:blipFill>
        <p:spPr bwMode="auto">
          <a:xfrm>
            <a:off x="5148263" y="3068638"/>
            <a:ext cx="1785937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AutoShape 4"/>
          <p:cNvSpPr>
            <a:spLocks noChangeArrowheads="1"/>
          </p:cNvSpPr>
          <p:nvPr/>
        </p:nvSpPr>
        <p:spPr bwMode="auto">
          <a:xfrm>
            <a:off x="357188" y="3143250"/>
            <a:ext cx="2928937" cy="933450"/>
          </a:xfrm>
          <a:prstGeom prst="wedgeEllipseCallout">
            <a:avLst>
              <a:gd name="adj1" fmla="val -39176"/>
              <a:gd name="adj2" fmla="val 122352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zh-CN" sz="2400">
                <a:latin typeface="Comic Sans MS" pitchFamily="66" charset="0"/>
              </a:rPr>
              <a:t>I am a reporter</a:t>
            </a:r>
            <a:r>
              <a:rPr lang="en-US" altLang="zh-CN">
                <a:latin typeface="Comic Sans MS" pitchFamily="66" charset="0"/>
              </a:rPr>
              <a:t>!</a:t>
            </a:r>
          </a:p>
        </p:txBody>
      </p:sp>
      <p:pic>
        <p:nvPicPr>
          <p:cNvPr id="2" name="图片 9" descr="Redocn_2012062711463370.jpg"/>
          <p:cNvPicPr>
            <a:picLocks noChangeAspect="1"/>
          </p:cNvPicPr>
          <p:nvPr/>
        </p:nvPicPr>
        <p:blipFill>
          <a:blip r:embed="rId9" cstate="print"/>
          <a:srcRect t="4166" b="7291"/>
          <a:stretch>
            <a:fillRect/>
          </a:stretch>
        </p:blipFill>
        <p:spPr>
          <a:xfrm>
            <a:off x="2916238" y="4652963"/>
            <a:ext cx="1676400" cy="1785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3286084" y="214290"/>
            <a:ext cx="6038444" cy="1714512"/>
          </a:xfrm>
        </p:spPr>
        <p:txBody>
          <a:bodyPr/>
          <a:lstStyle/>
          <a:p>
            <a:pPr eaLnBrk="1" hangingPunct="1"/>
            <a:r>
              <a:rPr lang="en-US" altLang="zh-CN" sz="2400" dirty="0" smtClean="0"/>
              <a:t>1. Choose a </a:t>
            </a:r>
            <a:r>
              <a:rPr lang="en-US" altLang="zh-CN" sz="2400" dirty="0" smtClean="0">
                <a:solidFill>
                  <a:srgbClr val="CC0000"/>
                </a:solidFill>
              </a:rPr>
              <a:t> weather</a:t>
            </a:r>
            <a:r>
              <a:rPr lang="zh-CN" altLang="en-US" sz="2400" dirty="0" smtClean="0">
                <a:solidFill>
                  <a:srgbClr val="CC0000"/>
                </a:solidFill>
              </a:rPr>
              <a:t> </a:t>
            </a:r>
            <a:r>
              <a:rPr lang="en-US" altLang="zh-CN" sz="2400" dirty="0" smtClean="0">
                <a:solidFill>
                  <a:srgbClr val="CC0000"/>
                </a:solidFill>
              </a:rPr>
              <a:t>symbol</a:t>
            </a:r>
            <a:r>
              <a:rPr lang="zh-CN" altLang="en-US" sz="2400" dirty="0" smtClean="0">
                <a:solidFill>
                  <a:srgbClr val="CC0000"/>
                </a:solidFill>
              </a:rPr>
              <a:t> </a:t>
            </a:r>
            <a:r>
              <a:rPr lang="en-US" altLang="zh-CN" sz="2400" dirty="0" smtClean="0"/>
              <a:t>in my box. </a:t>
            </a:r>
          </a:p>
          <a:p>
            <a:pPr eaLnBrk="1" hangingPunct="1"/>
            <a:r>
              <a:rPr lang="en-US" altLang="zh-CN" sz="2400" dirty="0" smtClean="0"/>
              <a:t>2. Choose a </a:t>
            </a:r>
            <a:r>
              <a:rPr lang="en-US" altLang="zh-CN" sz="2400" dirty="0" smtClean="0">
                <a:solidFill>
                  <a:srgbClr val="CC0000"/>
                </a:solidFill>
              </a:rPr>
              <a:t>city</a:t>
            </a:r>
            <a:r>
              <a:rPr lang="en-US" altLang="zh-CN" sz="2400" dirty="0" smtClean="0"/>
              <a:t> to have your holiday.</a:t>
            </a:r>
          </a:p>
          <a:p>
            <a:pPr eaLnBrk="1" hangingPunct="1"/>
            <a:r>
              <a:rPr lang="en-US" altLang="zh-CN" sz="2400" dirty="0" smtClean="0"/>
              <a:t>3.  Plan your </a:t>
            </a:r>
            <a:r>
              <a:rPr lang="en-US" altLang="zh-CN" sz="2400" dirty="0" smtClean="0">
                <a:solidFill>
                  <a:srgbClr val="CC0000"/>
                </a:solidFill>
              </a:rPr>
              <a:t>activities</a:t>
            </a:r>
            <a:r>
              <a:rPr lang="en-US" altLang="zh-CN" sz="2400" dirty="0" smtClean="0"/>
              <a:t>.</a:t>
            </a:r>
          </a:p>
          <a:p>
            <a:pPr eaLnBrk="1" hangingPunct="1"/>
            <a:endParaRPr lang="en-US" altLang="zh-CN" sz="2400" dirty="0" smtClean="0"/>
          </a:p>
        </p:txBody>
      </p:sp>
      <p:sp>
        <p:nvSpPr>
          <p:cNvPr id="4" name="Rectangle 2"/>
          <p:cNvSpPr txBox="1">
            <a:spLocks/>
          </p:cNvSpPr>
          <p:nvPr/>
        </p:nvSpPr>
        <p:spPr bwMode="auto">
          <a:xfrm>
            <a:off x="0" y="214290"/>
            <a:ext cx="3286125" cy="7143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5400" cap="flat" cmpd="sng" algn="ctr">
            <a:solidFill>
              <a:schemeClr val="lt1"/>
            </a:solidFill>
            <a:prstDash val="solid"/>
            <a:miter lim="800000"/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Cambria" pitchFamily="18" charset="0"/>
              </a:rPr>
              <a:t>Group work</a:t>
            </a:r>
          </a:p>
        </p:txBody>
      </p:sp>
      <p:pic>
        <p:nvPicPr>
          <p:cNvPr id="8" name="图片 7" descr="620x0_1_q87_autohomedealer__wKjBxVYJEwOALSAEAAXLx9TxVvw761.jpg"/>
          <p:cNvPicPr>
            <a:picLocks noChangeAspect="1"/>
          </p:cNvPicPr>
          <p:nvPr/>
        </p:nvPicPr>
        <p:blipFill>
          <a:blip r:embed="rId2" cstate="print"/>
          <a:srcRect b="19410"/>
          <a:stretch>
            <a:fillRect/>
          </a:stretch>
        </p:blipFill>
        <p:spPr>
          <a:xfrm>
            <a:off x="714348" y="4429132"/>
            <a:ext cx="3334913" cy="1785950"/>
          </a:xfrm>
          <a:prstGeom prst="rect">
            <a:avLst/>
          </a:prstGeom>
        </p:spPr>
      </p:pic>
      <p:pic>
        <p:nvPicPr>
          <p:cNvPr id="9" name="图片 8" descr="28337c833c7c4554a6328bfa867bf124.jpg"/>
          <p:cNvPicPr>
            <a:picLocks noChangeAspect="1"/>
          </p:cNvPicPr>
          <p:nvPr/>
        </p:nvPicPr>
        <p:blipFill>
          <a:blip r:embed="rId3" cstate="print"/>
          <a:srcRect b="9914"/>
          <a:stretch>
            <a:fillRect/>
          </a:stretch>
        </p:blipFill>
        <p:spPr>
          <a:xfrm>
            <a:off x="5072066" y="4357694"/>
            <a:ext cx="3143272" cy="1785192"/>
          </a:xfrm>
          <a:prstGeom prst="rect">
            <a:avLst/>
          </a:prstGeom>
        </p:spPr>
      </p:pic>
      <p:pic>
        <p:nvPicPr>
          <p:cNvPr id="11" name="图片 10" descr="14154151_14154151_13486606107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3504" y="1857364"/>
            <a:ext cx="3099899" cy="1928826"/>
          </a:xfrm>
          <a:prstGeom prst="rect">
            <a:avLst/>
          </a:prstGeom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928662" y="3832641"/>
            <a:ext cx="250033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200" smtClean="0">
                <a:solidFill>
                  <a:srgbClr val="660066"/>
                </a:solidFill>
                <a:latin typeface="Comic Sans MS" pitchFamily="66" charset="0"/>
              </a:rPr>
              <a:t>Nanjing</a:t>
            </a:r>
            <a:endParaRPr lang="en-US" altLang="zh-CN" sz="3200" dirty="0">
              <a:solidFill>
                <a:srgbClr val="660066"/>
              </a:solidFill>
              <a:latin typeface="Comic Sans MS" pitchFamily="66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5572132" y="3786190"/>
            <a:ext cx="250033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660066"/>
                </a:solidFill>
                <a:latin typeface="Comic Sans MS" pitchFamily="66" charset="0"/>
              </a:rPr>
              <a:t>Xiamen</a:t>
            </a:r>
            <a:endParaRPr lang="en-US" altLang="zh-CN" sz="3200" dirty="0">
              <a:solidFill>
                <a:srgbClr val="660066"/>
              </a:solidFill>
              <a:latin typeface="Comic Sans MS" pitchFamily="66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928662" y="6273225"/>
            <a:ext cx="250033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660066"/>
                </a:solidFill>
                <a:latin typeface="Comic Sans MS" pitchFamily="66" charset="0"/>
              </a:rPr>
              <a:t>Beijing</a:t>
            </a:r>
            <a:endParaRPr lang="en-US" altLang="zh-CN" sz="3200" dirty="0">
              <a:solidFill>
                <a:srgbClr val="660066"/>
              </a:solidFill>
              <a:latin typeface="Comic Sans MS" pitchFamily="66" charset="0"/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5357818" y="6273225"/>
            <a:ext cx="250033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660066"/>
                </a:solidFill>
                <a:latin typeface="Comic Sans MS" pitchFamily="66" charset="0"/>
              </a:rPr>
              <a:t>  </a:t>
            </a:r>
            <a:r>
              <a:rPr lang="en-US" altLang="zh-CN" sz="3200" dirty="0" err="1" smtClean="0">
                <a:solidFill>
                  <a:srgbClr val="660066"/>
                </a:solidFill>
                <a:latin typeface="Comic Sans MS" pitchFamily="66" charset="0"/>
              </a:rPr>
              <a:t>Ha’erbin</a:t>
            </a:r>
            <a:endParaRPr lang="en-US" altLang="zh-CN" sz="3200" dirty="0">
              <a:solidFill>
                <a:srgbClr val="660066"/>
              </a:solidFill>
              <a:latin typeface="Comic Sans MS" pitchFamily="66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40" y="1831468"/>
            <a:ext cx="2681852" cy="201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12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28596" y="1142984"/>
            <a:ext cx="8229600" cy="4937125"/>
          </a:xfrm>
        </p:spPr>
        <p:txBody>
          <a:bodyPr/>
          <a:lstStyle/>
          <a:p>
            <a:pPr eaLnBrk="1" hangingPunct="1"/>
            <a:endParaRPr lang="en-US" altLang="zh-CN" dirty="0" smtClean="0"/>
          </a:p>
          <a:p>
            <a:pPr eaLnBrk="1" hangingPunct="1"/>
            <a:r>
              <a:rPr lang="en-US" altLang="zh-CN" dirty="0" smtClean="0">
                <a:solidFill>
                  <a:srgbClr val="3333CC"/>
                </a:solidFill>
              </a:rPr>
              <a:t>Student A ------ Reporter</a:t>
            </a:r>
          </a:p>
          <a:p>
            <a:pPr eaLnBrk="1" hangingPunct="1"/>
            <a:endParaRPr lang="en-US" altLang="zh-CN" dirty="0" smtClean="0">
              <a:solidFill>
                <a:srgbClr val="3333CC"/>
              </a:solidFill>
            </a:endParaRPr>
          </a:p>
          <a:p>
            <a:pPr eaLnBrk="1" hangingPunct="1"/>
            <a:endParaRPr lang="en-US" altLang="zh-CN" dirty="0" smtClean="0">
              <a:solidFill>
                <a:srgbClr val="3333CC"/>
              </a:solidFill>
            </a:endParaRPr>
          </a:p>
          <a:p>
            <a:pPr eaLnBrk="1" hangingPunct="1"/>
            <a:r>
              <a:rPr lang="en-US" altLang="zh-CN" dirty="0" smtClean="0">
                <a:solidFill>
                  <a:srgbClr val="3333CC"/>
                </a:solidFill>
              </a:rPr>
              <a:t>Student B</a:t>
            </a:r>
          </a:p>
          <a:p>
            <a:pPr eaLnBrk="1" hangingPunct="1"/>
            <a:r>
              <a:rPr lang="en-US" altLang="zh-CN" dirty="0" smtClean="0">
                <a:solidFill>
                  <a:srgbClr val="3333CC"/>
                </a:solidFill>
              </a:rPr>
              <a:t>Student C</a:t>
            </a:r>
          </a:p>
          <a:p>
            <a:pPr eaLnBrk="1" hangingPunct="1"/>
            <a:r>
              <a:rPr lang="en-US" altLang="zh-CN" dirty="0" smtClean="0">
                <a:solidFill>
                  <a:srgbClr val="3333CC"/>
                </a:solidFill>
              </a:rPr>
              <a:t>Student D</a:t>
            </a:r>
          </a:p>
          <a:p>
            <a:pPr eaLnBrk="1" hangingPunct="1"/>
            <a:r>
              <a:rPr lang="en-US" altLang="zh-CN" dirty="0" smtClean="0">
                <a:solidFill>
                  <a:srgbClr val="3333CC"/>
                </a:solidFill>
              </a:rPr>
              <a:t>….</a:t>
            </a:r>
            <a:endParaRPr lang="zh-CN" altLang="en-US" dirty="0" smtClean="0">
              <a:solidFill>
                <a:srgbClr val="3333CC"/>
              </a:solidFill>
            </a:endParaRPr>
          </a:p>
        </p:txBody>
      </p:sp>
      <p:sp>
        <p:nvSpPr>
          <p:cNvPr id="4" name="Rectangle 2"/>
          <p:cNvSpPr txBox="1">
            <a:spLocks/>
          </p:cNvSpPr>
          <p:nvPr/>
        </p:nvSpPr>
        <p:spPr bwMode="auto">
          <a:xfrm>
            <a:off x="214313" y="357188"/>
            <a:ext cx="3286125" cy="7143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5400" cap="flat" cmpd="sng" algn="ctr">
            <a:solidFill>
              <a:schemeClr val="lt1"/>
            </a:solidFill>
            <a:prstDash val="solid"/>
            <a:miter lim="800000"/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Cambria" pitchFamily="18" charset="0"/>
              </a:rPr>
              <a:t>Group work</a:t>
            </a:r>
          </a:p>
        </p:txBody>
      </p:sp>
      <p:sp>
        <p:nvSpPr>
          <p:cNvPr id="5" name="右中括号 4"/>
          <p:cNvSpPr/>
          <p:nvPr/>
        </p:nvSpPr>
        <p:spPr>
          <a:xfrm>
            <a:off x="2428875" y="3214687"/>
            <a:ext cx="71423" cy="1571635"/>
          </a:xfrm>
          <a:prstGeom prst="rightBracket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 flipH="1">
            <a:off x="2643188" y="3357562"/>
            <a:ext cx="6500812" cy="4924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600" dirty="0">
                <a:solidFill>
                  <a:srgbClr val="3333CC"/>
                </a:solidFill>
                <a:latin typeface="+mn-lt"/>
                <a:ea typeface="+mn-ea"/>
              </a:rPr>
              <a:t>----  </a:t>
            </a:r>
            <a:r>
              <a:rPr lang="en-US" altLang="zh-CN" sz="2600" dirty="0" smtClean="0">
                <a:solidFill>
                  <a:srgbClr val="3333CC"/>
                </a:solidFill>
                <a:latin typeface="+mn-lt"/>
                <a:ea typeface="+mn-ea"/>
              </a:rPr>
              <a:t>Act </a:t>
            </a:r>
            <a:r>
              <a:rPr lang="en-US" altLang="zh-CN" sz="2600" dirty="0">
                <a:solidFill>
                  <a:srgbClr val="3333CC"/>
                </a:solidFill>
                <a:latin typeface="+mn-lt"/>
                <a:ea typeface="+mn-ea"/>
              </a:rPr>
              <a:t>the activities and answer questions.</a:t>
            </a:r>
            <a:endParaRPr lang="zh-CN" altLang="en-US" sz="2600" dirty="0">
              <a:solidFill>
                <a:srgbClr val="3333CC"/>
              </a:solidFill>
              <a:latin typeface="+mn-lt"/>
              <a:ea typeface="+mn-ea"/>
            </a:endParaRPr>
          </a:p>
        </p:txBody>
      </p:sp>
      <p:pic>
        <p:nvPicPr>
          <p:cNvPr id="2" name="内容占位符 3" descr="IMG_1737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rcRect l="30768" t="41575" r="42032" b="38949"/>
          <a:stretch>
            <a:fillRect/>
          </a:stretch>
        </p:blipFill>
        <p:spPr bwMode="auto">
          <a:xfrm>
            <a:off x="6000760" y="1214422"/>
            <a:ext cx="1571625" cy="1500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765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olorful-card-for-new-year-2018-with-happy-kids-J76BFF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rcRect l="14020" r="14136" b="23750"/>
          <a:stretch>
            <a:fillRect/>
          </a:stretch>
        </p:blipFill>
        <p:spPr>
          <a:xfrm>
            <a:off x="6767736" y="0"/>
            <a:ext cx="2376264" cy="2696565"/>
          </a:xfrm>
          <a:prstGeom prst="rect">
            <a:avLst/>
          </a:prstGeom>
        </p:spPr>
      </p:pic>
      <p:pic>
        <p:nvPicPr>
          <p:cNvPr id="5" name="图片 4" descr="th (1).jpg"/>
          <p:cNvPicPr>
            <a:picLocks noChangeAspect="1"/>
          </p:cNvPicPr>
          <p:nvPr/>
        </p:nvPicPr>
        <p:blipFill>
          <a:blip r:embed="rId3" cstate="print"/>
          <a:srcRect b="11142"/>
          <a:stretch>
            <a:fillRect/>
          </a:stretch>
        </p:blipFill>
        <p:spPr>
          <a:xfrm>
            <a:off x="0" y="2348880"/>
            <a:ext cx="4020706" cy="3096344"/>
          </a:xfrm>
          <a:prstGeom prst="rect">
            <a:avLst/>
          </a:prstGeom>
        </p:spPr>
      </p:pic>
      <p:pic>
        <p:nvPicPr>
          <p:cNvPr id="6" name="图片 5" descr="Celebrate-clip-art-party-celebration-clipart-clipart-clipart-2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5085184"/>
            <a:ext cx="3491880" cy="1274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19872" y="2924944"/>
            <a:ext cx="5292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>
                <a:latin typeface="Comic Sans MS" pitchFamily="66" charset="0"/>
              </a:rPr>
              <a:t>New Year Holiday</a:t>
            </a:r>
            <a:endParaRPr lang="zh-CN" altLang="en-US" sz="4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6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sp>
        <p:nvSpPr>
          <p:cNvPr id="28674" name="内容占位符 2"/>
          <p:cNvSpPr>
            <a:spLocks noGrp="1"/>
          </p:cNvSpPr>
          <p:nvPr>
            <p:ph sz="quarter" idx="1"/>
          </p:nvPr>
        </p:nvSpPr>
        <p:spPr>
          <a:xfrm>
            <a:off x="2965450" y="1234610"/>
            <a:ext cx="6660232" cy="5961260"/>
          </a:xfrm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Wingdings 3" pitchFamily="18" charset="2"/>
              <a:buNone/>
            </a:pPr>
            <a:r>
              <a:rPr lang="en-US" altLang="zh-CN" sz="2800" dirty="0" smtClean="0">
                <a:solidFill>
                  <a:srgbClr val="3333CC"/>
                </a:solidFill>
                <a:latin typeface="Comic Sans MS" pitchFamily="66" charset="0"/>
              </a:rPr>
              <a:t>I’m a reporter from CCTV.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Wingdings 3" pitchFamily="18" charset="2"/>
              <a:buNone/>
            </a:pPr>
            <a:r>
              <a:rPr lang="en-US" altLang="zh-CN" sz="2800" dirty="0" smtClean="0">
                <a:solidFill>
                  <a:srgbClr val="3333CC"/>
                </a:solidFill>
                <a:latin typeface="Comic Sans MS" pitchFamily="66" charset="0"/>
              </a:rPr>
              <a:t>Today is New Year’s Day .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zh-CN" sz="2800" dirty="0" smtClean="0">
                <a:solidFill>
                  <a:srgbClr val="3333CC"/>
                </a:solidFill>
                <a:latin typeface="Comic Sans MS" pitchFamily="66" charset="0"/>
              </a:rPr>
              <a:t>I</a:t>
            </a:r>
            <a:r>
              <a:rPr lang="zh-CN" altLang="en-US" sz="2800" dirty="0" smtClean="0">
                <a:solidFill>
                  <a:srgbClr val="3333CC"/>
                </a:solidFill>
                <a:latin typeface="Comic Sans MS" pitchFamily="66" charset="0"/>
              </a:rPr>
              <a:t> </a:t>
            </a:r>
            <a:r>
              <a:rPr lang="en-US" altLang="zh-CN" sz="2800" dirty="0" smtClean="0">
                <a:solidFill>
                  <a:srgbClr val="3333CC"/>
                </a:solidFill>
                <a:latin typeface="Comic Sans MS" pitchFamily="66" charset="0"/>
              </a:rPr>
              <a:t>am in </a:t>
            </a:r>
            <a:r>
              <a:rPr lang="en-US" altLang="zh-CN" sz="2800" u="sng" dirty="0" smtClean="0">
                <a:solidFill>
                  <a:srgbClr val="3333CC"/>
                </a:solidFill>
                <a:latin typeface="Comic Sans MS" pitchFamily="66" charset="0"/>
              </a:rPr>
              <a:t>Zhenjiang</a:t>
            </a:r>
            <a:r>
              <a:rPr lang="en-US" altLang="zh-CN" sz="2800" u="sng" dirty="0" smtClean="0">
                <a:latin typeface="Comic Sans MS" pitchFamily="66" charset="0"/>
              </a:rPr>
              <a:t>.</a:t>
            </a:r>
            <a:r>
              <a:rPr lang="en-US" altLang="zh-CN" sz="2800" dirty="0" smtClean="0">
                <a:latin typeface="Comic Sans MS" pitchFamily="66" charset="0"/>
              </a:rPr>
              <a:t>  </a:t>
            </a:r>
            <a:r>
              <a:rPr lang="en-US" altLang="zh-CN" sz="2800" dirty="0" smtClean="0">
                <a:solidFill>
                  <a:srgbClr val="CC3300"/>
                </a:solidFill>
                <a:latin typeface="Comic Sans MS" pitchFamily="66" charset="0"/>
              </a:rPr>
              <a:t>(place)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altLang="zh-CN" sz="2800" dirty="0" smtClean="0">
              <a:solidFill>
                <a:srgbClr val="CC3300"/>
              </a:solidFill>
              <a:latin typeface="Comic Sans MS" pitchFamily="66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zh-CN" sz="2400" i="1" dirty="0" smtClean="0">
                <a:latin typeface="Comic Sans MS" pitchFamily="66" charset="0"/>
              </a:rPr>
              <a:t>Questions: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zh-CN" sz="2400" i="1" dirty="0" smtClean="0">
                <a:latin typeface="Comic Sans MS" pitchFamily="66" charset="0"/>
              </a:rPr>
              <a:t>How’s the weather?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zh-CN" sz="2400" i="1" dirty="0" smtClean="0">
                <a:latin typeface="Comic Sans MS" pitchFamily="66" charset="0"/>
              </a:rPr>
              <a:t> What are you doing?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zh-CN" sz="2400" i="1" dirty="0" smtClean="0">
                <a:latin typeface="Comic Sans MS" pitchFamily="66" charset="0"/>
              </a:rPr>
              <a:t>How do feel? 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zh-CN" sz="2400" i="1" dirty="0" smtClean="0">
                <a:latin typeface="Comic Sans MS" pitchFamily="66" charset="0"/>
              </a:rPr>
              <a:t>Are you </a:t>
            </a:r>
            <a:r>
              <a:rPr lang="en-US" altLang="zh-CN" sz="2400" i="1" u="sng" dirty="0" smtClean="0">
                <a:latin typeface="Comic Sans MS" pitchFamily="66" charset="0"/>
              </a:rPr>
              <a:t>happy/relaxed</a:t>
            </a:r>
            <a:r>
              <a:rPr lang="en-US" altLang="zh-CN" sz="2400" i="1" dirty="0" smtClean="0">
                <a:latin typeface="Comic Sans MS" pitchFamily="66" charset="0"/>
              </a:rPr>
              <a:t>?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zh-CN" sz="2400" i="1" dirty="0" smtClean="0">
                <a:latin typeface="Comic Sans MS" pitchFamily="66" charset="0"/>
              </a:rPr>
              <a:t>…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None/>
            </a:pPr>
            <a:r>
              <a:rPr lang="en-US" altLang="zh-CN" sz="2800" dirty="0">
                <a:solidFill>
                  <a:srgbClr val="3333CC"/>
                </a:solidFill>
                <a:latin typeface="Comic Sans MS" pitchFamily="66" charset="0"/>
              </a:rPr>
              <a:t>Thank you. </a:t>
            </a:r>
            <a:r>
              <a:rPr lang="en-US" altLang="zh-CN" sz="2800" dirty="0" smtClean="0">
                <a:solidFill>
                  <a:srgbClr val="3333CC"/>
                </a:solidFill>
                <a:latin typeface="Comic Sans MS" pitchFamily="66" charset="0"/>
              </a:rPr>
              <a:t>That’s </a:t>
            </a:r>
            <a:r>
              <a:rPr lang="en-US" altLang="zh-CN" sz="2800" dirty="0">
                <a:solidFill>
                  <a:srgbClr val="3333CC"/>
                </a:solidFill>
                <a:latin typeface="Comic Sans MS" pitchFamily="66" charset="0"/>
              </a:rPr>
              <a:t>all for my report</a:t>
            </a:r>
            <a:r>
              <a:rPr lang="en-US" altLang="zh-CN" sz="2800" dirty="0" smtClean="0">
                <a:solidFill>
                  <a:srgbClr val="3333CC"/>
                </a:solidFill>
                <a:latin typeface="Comic Sans MS" pitchFamily="66" charset="0"/>
              </a:rPr>
              <a:t>!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None/>
            </a:pPr>
            <a:r>
              <a:rPr lang="en-US" altLang="zh-CN" sz="2800" dirty="0" smtClean="0">
                <a:solidFill>
                  <a:srgbClr val="3333CC"/>
                </a:solidFill>
                <a:latin typeface="Comic Sans MS" pitchFamily="66" charset="0"/>
              </a:rPr>
              <a:t>Happy New Year!</a:t>
            </a:r>
            <a:endParaRPr lang="en-US" altLang="zh-CN" sz="2800" dirty="0">
              <a:solidFill>
                <a:srgbClr val="3333CC"/>
              </a:solidFill>
              <a:latin typeface="Comic Sans MS" pitchFamily="66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altLang="zh-CN" sz="2800" dirty="0" smtClean="0">
              <a:latin typeface="Comic Sans MS" pitchFamily="66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zh-CN" altLang="en-US" dirty="0" smtClean="0"/>
          </a:p>
        </p:txBody>
      </p:sp>
      <p:sp>
        <p:nvSpPr>
          <p:cNvPr id="4" name="Rectangle 2"/>
          <p:cNvSpPr txBox="1">
            <a:spLocks/>
          </p:cNvSpPr>
          <p:nvPr/>
        </p:nvSpPr>
        <p:spPr bwMode="auto">
          <a:xfrm>
            <a:off x="5652120" y="138112"/>
            <a:ext cx="3286125" cy="7143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5400" cap="flat" cmpd="sng" algn="ctr">
            <a:solidFill>
              <a:schemeClr val="lt1"/>
            </a:solidFill>
            <a:prstDash val="solid"/>
            <a:miter lim="800000"/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Cambria" pitchFamily="18" charset="0"/>
              </a:rPr>
              <a:t>Interview</a:t>
            </a:r>
          </a:p>
        </p:txBody>
      </p:sp>
      <p:pic>
        <p:nvPicPr>
          <p:cNvPr id="5" name="内容占位符 3" descr="IMG_1737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rcRect l="30768" t="41575" r="42032" b="38949"/>
          <a:stretch>
            <a:fillRect/>
          </a:stretch>
        </p:blipFill>
        <p:spPr bwMode="auto">
          <a:xfrm>
            <a:off x="395288" y="4581525"/>
            <a:ext cx="1571625" cy="1500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250825" y="2636838"/>
            <a:ext cx="2714625" cy="1004887"/>
          </a:xfrm>
          <a:prstGeom prst="wedgeEllipseCallout">
            <a:avLst>
              <a:gd name="adj1" fmla="val -27412"/>
              <a:gd name="adj2" fmla="val 113685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zh-CN" sz="2400" dirty="0">
                <a:latin typeface="Comic Sans MS" pitchFamily="66" charset="0"/>
              </a:rPr>
              <a:t>I am a reporter</a:t>
            </a:r>
            <a:r>
              <a:rPr lang="en-US" altLang="zh-CN" dirty="0">
                <a:latin typeface="Comic Sans MS" pitchFamily="66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标题 1"/>
          <p:cNvSpPr>
            <a:spLocks noGrp="1"/>
          </p:cNvSpPr>
          <p:nvPr>
            <p:ph type="title"/>
          </p:nvPr>
        </p:nvSpPr>
        <p:spPr>
          <a:xfrm>
            <a:off x="179513" y="548680"/>
            <a:ext cx="9793088" cy="668932"/>
          </a:xfrm>
        </p:spPr>
        <p:txBody>
          <a:bodyPr/>
          <a:lstStyle/>
          <a:p>
            <a:pPr eaLnBrk="1" hangingPunct="1"/>
            <a:r>
              <a:rPr lang="en-US" altLang="zh-CN" sz="3600" b="1" dirty="0" smtClean="0">
                <a:solidFill>
                  <a:srgbClr val="0070C0"/>
                </a:solidFill>
                <a:latin typeface="Cambria" pitchFamily="18" charset="0"/>
              </a:rPr>
              <a:t/>
            </a:r>
            <a:br>
              <a:rPr lang="en-US" altLang="zh-CN" sz="3600" b="1" dirty="0" smtClean="0">
                <a:solidFill>
                  <a:srgbClr val="0070C0"/>
                </a:solidFill>
                <a:latin typeface="Cambria" pitchFamily="18" charset="0"/>
              </a:rPr>
            </a:br>
            <a:r>
              <a:rPr lang="en-US" altLang="zh-CN" sz="3600" b="1" dirty="0" smtClean="0">
                <a:solidFill>
                  <a:srgbClr val="0070C0"/>
                </a:solidFill>
                <a:latin typeface="Cambria" pitchFamily="18" charset="0"/>
              </a:rPr>
              <a:t>We are tour guide book editors.</a:t>
            </a:r>
            <a:endParaRPr lang="zh-CN" altLang="en-US" sz="3600" b="1" dirty="0" smtClean="0">
              <a:solidFill>
                <a:srgbClr val="0070C0"/>
              </a:solidFill>
              <a:latin typeface="Cambria" pitchFamily="18" charset="0"/>
            </a:endParaRPr>
          </a:p>
        </p:txBody>
      </p:sp>
      <p:sp>
        <p:nvSpPr>
          <p:cNvPr id="29698" name="内容占位符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latin typeface="Comic Sans MS" charset="0"/>
                <a:ea typeface="Comic Sans MS" charset="0"/>
                <a:cs typeface="Comic Sans MS" charset="0"/>
              </a:rPr>
              <a:t>Group work-- </a:t>
            </a:r>
          </a:p>
          <a:p>
            <a:pPr eaLnBrk="1" hangingPunct="1"/>
            <a:r>
              <a:rPr lang="en-US" altLang="zh-CN" dirty="0" smtClean="0">
                <a:latin typeface="Comic Sans MS" charset="0"/>
                <a:ea typeface="Comic Sans MS" charset="0"/>
                <a:cs typeface="Comic Sans MS" charset="0"/>
              </a:rPr>
              <a:t>Choose one of the items, plan the activities for the people in different cities:</a:t>
            </a:r>
          </a:p>
          <a:p>
            <a:pPr eaLnBrk="1" hangingPunct="1"/>
            <a:r>
              <a:rPr lang="en-US" altLang="zh-CN" dirty="0" smtClean="0">
                <a:latin typeface="Comic Sans MS" charset="0"/>
                <a:ea typeface="Comic Sans MS" charset="0"/>
                <a:cs typeface="Comic Sans MS" charset="0"/>
              </a:rPr>
              <a:t> (Sydney,  Sunny )</a:t>
            </a:r>
          </a:p>
          <a:p>
            <a:pPr eaLnBrk="1" hangingPunct="1"/>
            <a:r>
              <a:rPr lang="en-US" altLang="zh-CN" dirty="0" smtClean="0">
                <a:latin typeface="Comic Sans MS" charset="0"/>
                <a:ea typeface="Comic Sans MS" charset="0"/>
                <a:cs typeface="Comic Sans MS" charset="0"/>
              </a:rPr>
              <a:t> (Moscow,  Snowy )</a:t>
            </a:r>
          </a:p>
          <a:p>
            <a:pPr eaLnBrk="1" hangingPunct="1"/>
            <a:r>
              <a:rPr lang="en-US" altLang="zh-CN" dirty="0" smtClean="0">
                <a:latin typeface="Comic Sans MS" charset="0"/>
                <a:ea typeface="Comic Sans MS" charset="0"/>
                <a:cs typeface="Comic Sans MS" charset="0"/>
              </a:rPr>
              <a:t> (Boston,  Windy )</a:t>
            </a:r>
          </a:p>
          <a:p>
            <a:pPr eaLnBrk="1" hangingPunct="1"/>
            <a:r>
              <a:rPr lang="en-US" altLang="zh-CN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altLang="zh-CN" dirty="0" smtClean="0">
                <a:latin typeface="Comic Sans MS" charset="0"/>
                <a:ea typeface="Comic Sans MS" charset="0"/>
                <a:cs typeface="Comic Sans MS" charset="0"/>
              </a:rPr>
              <a:t>(London, </a:t>
            </a:r>
            <a:r>
              <a:rPr lang="en-US" altLang="zh-CN" dirty="0">
                <a:latin typeface="Comic Sans MS" charset="0"/>
                <a:ea typeface="Comic Sans MS" charset="0"/>
                <a:cs typeface="Comic Sans MS" charset="0"/>
              </a:rPr>
              <a:t>R</a:t>
            </a:r>
            <a:r>
              <a:rPr lang="en-US" altLang="zh-CN" dirty="0" smtClean="0">
                <a:latin typeface="Comic Sans MS" charset="0"/>
                <a:ea typeface="Comic Sans MS" charset="0"/>
                <a:cs typeface="Comic Sans MS" charset="0"/>
              </a:rPr>
              <a:t>ainy )</a:t>
            </a:r>
          </a:p>
          <a:p>
            <a:pPr eaLnBrk="1" hangingPunct="1"/>
            <a:endParaRPr lang="zh-CN" altLang="en-US" dirty="0" smtClean="0"/>
          </a:p>
        </p:txBody>
      </p:sp>
      <p:pic>
        <p:nvPicPr>
          <p:cNvPr id="29699" name="内容占位符 3" descr="IMG_1735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rcRect l="5627" t="21161" r="3697" b="10385"/>
          <a:stretch>
            <a:fillRect/>
          </a:stretch>
        </p:blipFill>
        <p:spPr bwMode="auto">
          <a:xfrm>
            <a:off x="5072063" y="2928938"/>
            <a:ext cx="3208337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 descr="Celebrate-clip-art-party-celebration-clipart-clipart-clipart-2-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3429000"/>
            <a:ext cx="8229600" cy="3004661"/>
          </a:xfrm>
        </p:spPr>
      </p:pic>
      <p:pic>
        <p:nvPicPr>
          <p:cNvPr id="5" name="图片 4" descr="240_F_175767779_fMzmllbT4awhcBaWP0xlcj1Ja9j9EhAj.jpg"/>
          <p:cNvPicPr>
            <a:picLocks noChangeAspect="1"/>
          </p:cNvPicPr>
          <p:nvPr/>
        </p:nvPicPr>
        <p:blipFill>
          <a:blip r:embed="rId3" cstate="print"/>
          <a:srcRect t="19422" b="24471"/>
          <a:stretch>
            <a:fillRect/>
          </a:stretch>
        </p:blipFill>
        <p:spPr>
          <a:xfrm>
            <a:off x="2123728" y="1052736"/>
            <a:ext cx="4824536" cy="1872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th (1).jpg"/>
          <p:cNvPicPr>
            <a:picLocks noChangeAspect="1"/>
          </p:cNvPicPr>
          <p:nvPr/>
        </p:nvPicPr>
        <p:blipFill>
          <a:blip r:embed="rId2" cstate="print"/>
          <a:srcRect b="11142"/>
          <a:stretch>
            <a:fillRect/>
          </a:stretch>
        </p:blipFill>
        <p:spPr>
          <a:xfrm>
            <a:off x="251520" y="0"/>
            <a:ext cx="3143604" cy="24208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63888" y="1124744"/>
            <a:ext cx="5292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itchFamily="66" charset="0"/>
              </a:rPr>
              <a:t>Let’s  plan the holiday!!!</a:t>
            </a:r>
            <a:endParaRPr lang="zh-CN" altLang="en-US" sz="3200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1061" y="2924942"/>
            <a:ext cx="2088232" cy="584775"/>
          </a:xfrm>
          <a:prstGeom prst="rect">
            <a:avLst/>
          </a:prstGeom>
          <a:noFill/>
          <a:ln w="57150"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itchFamily="66" charset="0"/>
              </a:rPr>
              <a:t>Weather 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5593">
            <a:off x="5849641" y="2674756"/>
            <a:ext cx="2059389" cy="3662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4"/>
          <p:cNvSpPr txBox="1"/>
          <p:nvPr/>
        </p:nvSpPr>
        <p:spPr>
          <a:xfrm>
            <a:off x="1711061" y="4432752"/>
            <a:ext cx="2304256" cy="584775"/>
          </a:xfrm>
          <a:prstGeom prst="rect">
            <a:avLst/>
          </a:prstGeom>
          <a:noFill/>
          <a:ln w="3810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itchFamily="66" charset="0"/>
              </a:rPr>
              <a:t>Activities</a:t>
            </a:r>
            <a:endParaRPr lang="zh-CN" altLang="en-US" sz="32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zh-CN" sz="3600" b="1" smtClean="0">
                <a:solidFill>
                  <a:srgbClr val="0070C0"/>
                </a:solidFill>
                <a:latin typeface="Cambria" pitchFamily="18" charset="0"/>
              </a:rPr>
              <a:t>weather   symbols</a:t>
            </a:r>
            <a:endParaRPr lang="zh-CN" altLang="en-US" sz="3600" b="1" smtClean="0">
              <a:solidFill>
                <a:srgbClr val="0070C0"/>
              </a:solidFill>
              <a:latin typeface="Cambria" pitchFamily="18" charset="0"/>
            </a:endParaRPr>
          </a:p>
        </p:txBody>
      </p:sp>
      <p:pic>
        <p:nvPicPr>
          <p:cNvPr id="16386" name="Picture 17" descr="weather-symbols-t9956"/>
          <p:cNvPicPr>
            <a:picLocks noChangeAspect="1" noChangeArrowheads="1"/>
          </p:cNvPicPr>
          <p:nvPr/>
        </p:nvPicPr>
        <p:blipFill>
          <a:blip r:embed="rId2" cstate="print"/>
          <a:srcRect l="34103" t="54745" r="31795" b="-5110"/>
          <a:stretch>
            <a:fillRect/>
          </a:stretch>
        </p:blipFill>
        <p:spPr bwMode="auto">
          <a:xfrm>
            <a:off x="6588125" y="1628775"/>
            <a:ext cx="15716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17" descr="weather-symbols-t9956"/>
          <p:cNvPicPr>
            <a:picLocks noChangeAspect="1" noChangeArrowheads="1"/>
          </p:cNvPicPr>
          <p:nvPr/>
        </p:nvPicPr>
        <p:blipFill>
          <a:blip r:embed="rId2" cstate="print"/>
          <a:srcRect l="32553" r="31795" b="49635"/>
          <a:stretch>
            <a:fillRect/>
          </a:stretch>
        </p:blipFill>
        <p:spPr bwMode="auto">
          <a:xfrm>
            <a:off x="1187450" y="4292600"/>
            <a:ext cx="1643063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17" descr="weather-symbols-t9956"/>
          <p:cNvPicPr>
            <a:picLocks noChangeAspect="1" noChangeArrowheads="1"/>
          </p:cNvPicPr>
          <p:nvPr/>
        </p:nvPicPr>
        <p:blipFill>
          <a:blip r:embed="rId2" cstate="print"/>
          <a:srcRect t="50365" r="65897" b="-7298"/>
          <a:stretch>
            <a:fillRect/>
          </a:stretch>
        </p:blipFill>
        <p:spPr bwMode="auto">
          <a:xfrm>
            <a:off x="1042988" y="1484313"/>
            <a:ext cx="15716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17" descr="weather-symbols-t9956"/>
          <p:cNvPicPr>
            <a:picLocks noChangeAspect="1" noChangeArrowheads="1"/>
          </p:cNvPicPr>
          <p:nvPr/>
        </p:nvPicPr>
        <p:blipFill>
          <a:blip r:embed="rId2" cstate="print"/>
          <a:srcRect l="68205" t="52554" r="-2309" b="-9489"/>
          <a:stretch>
            <a:fillRect/>
          </a:stretch>
        </p:blipFill>
        <p:spPr bwMode="auto">
          <a:xfrm>
            <a:off x="5219700" y="4292600"/>
            <a:ext cx="15716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9" descr="Weather-symbols"/>
          <p:cNvPicPr>
            <a:picLocks noChangeAspect="1" noChangeArrowheads="1"/>
          </p:cNvPicPr>
          <p:nvPr/>
        </p:nvPicPr>
        <p:blipFill>
          <a:blip r:embed="rId3" cstate="print"/>
          <a:srcRect l="31296" t="49126" r="30705" b="18750"/>
          <a:stretch>
            <a:fillRect/>
          </a:stretch>
        </p:blipFill>
        <p:spPr bwMode="auto">
          <a:xfrm>
            <a:off x="3635375" y="1341438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1403350" y="3141663"/>
            <a:ext cx="10985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rgbClr val="660066"/>
                </a:solidFill>
                <a:latin typeface="Comic Sans MS" pitchFamily="66" charset="0"/>
              </a:rPr>
              <a:t>sunny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4067175" y="3213100"/>
            <a:ext cx="11080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rgbClr val="660066"/>
                </a:solidFill>
                <a:latin typeface="Comic Sans MS" pitchFamily="66" charset="0"/>
              </a:rPr>
              <a:t>windy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6877050" y="3213100"/>
            <a:ext cx="12303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rgbClr val="660066"/>
                </a:solidFill>
                <a:latin typeface="Comic Sans MS" pitchFamily="66" charset="0"/>
              </a:rPr>
              <a:t>cloudy</a:t>
            </a:r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3059113" y="4724400"/>
            <a:ext cx="1009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rgbClr val="660066"/>
                </a:solidFill>
                <a:latin typeface="Comic Sans MS" pitchFamily="66" charset="0"/>
              </a:rPr>
              <a:t>rainy</a:t>
            </a:r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7164388" y="4797425"/>
            <a:ext cx="11588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rgbClr val="660066"/>
                </a:solidFill>
                <a:latin typeface="Comic Sans MS" pitchFamily="66" charset="0"/>
              </a:rPr>
              <a:t>snowy</a:t>
            </a:r>
          </a:p>
        </p:txBody>
      </p:sp>
      <p:pic>
        <p:nvPicPr>
          <p:cNvPr id="2" name="Picture 17" descr="weather-symbols-t9956"/>
          <p:cNvPicPr>
            <a:picLocks noChangeAspect="1" noChangeArrowheads="1"/>
          </p:cNvPicPr>
          <p:nvPr/>
        </p:nvPicPr>
        <p:blipFill>
          <a:blip r:embed="rId2" cstate="print"/>
          <a:srcRect l="32553" r="31795" b="49635"/>
          <a:stretch>
            <a:fillRect/>
          </a:stretch>
        </p:blipFill>
        <p:spPr bwMode="auto">
          <a:xfrm>
            <a:off x="1187450" y="4292600"/>
            <a:ext cx="1643063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7" name="Picture 17" descr="weather-symbols-t9956"/>
          <p:cNvPicPr>
            <a:picLocks noChangeAspect="1" noChangeArrowheads="1"/>
          </p:cNvPicPr>
          <p:nvPr/>
        </p:nvPicPr>
        <p:blipFill>
          <a:blip r:embed="rId2" cstate="print"/>
          <a:srcRect l="68205" t="52554" r="-2309" b="-9489"/>
          <a:stretch>
            <a:fillRect/>
          </a:stretch>
        </p:blipFill>
        <p:spPr bwMode="auto">
          <a:xfrm>
            <a:off x="5219700" y="4292600"/>
            <a:ext cx="15716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/>
      <p:bldP spid="16393" grpId="0"/>
      <p:bldP spid="16394" grpId="0"/>
      <p:bldP spid="16395" grpId="0"/>
      <p:bldP spid="1639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90600"/>
          </a:xfrm>
        </p:spPr>
        <p:txBody>
          <a:bodyPr/>
          <a:lstStyle/>
          <a:p>
            <a:pPr algn="ctr" eaLnBrk="1" hangingPunct="1"/>
            <a:r>
              <a:rPr lang="en-US" altLang="zh-CN" sz="3600" b="1" smtClean="0">
                <a:solidFill>
                  <a:srgbClr val="0070C0"/>
                </a:solidFill>
                <a:latin typeface="Cambria" pitchFamily="18" charset="0"/>
              </a:rPr>
              <a:t>Match the places with the pictures.</a:t>
            </a:r>
          </a:p>
        </p:txBody>
      </p:sp>
      <p:pic>
        <p:nvPicPr>
          <p:cNvPr id="17410" name="内容占位符 3" descr="IMG_1735.JPG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lum contrast="20000"/>
          </a:blip>
          <a:srcRect l="5627" t="21161" r="3697" b="10385"/>
          <a:stretch>
            <a:fillRect/>
          </a:stretch>
        </p:blipFill>
        <p:spPr>
          <a:xfrm>
            <a:off x="3923928" y="1268760"/>
            <a:ext cx="4104456" cy="4131282"/>
          </a:xfrm>
        </p:spPr>
      </p:pic>
      <p:sp>
        <p:nvSpPr>
          <p:cNvPr id="17412" name="Rectangle 4"/>
          <p:cNvSpPr>
            <a:spLocks/>
          </p:cNvSpPr>
          <p:nvPr/>
        </p:nvSpPr>
        <p:spPr bwMode="auto">
          <a:xfrm>
            <a:off x="539750" y="1341438"/>
            <a:ext cx="2819400" cy="491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</a:pPr>
            <a:r>
              <a:rPr lang="en-US" altLang="zh-CN" sz="2800">
                <a:latin typeface="Comic Sans MS" pitchFamily="66" charset="0"/>
                <a:ea typeface="华文新魏" pitchFamily="2" charset="-122"/>
              </a:rPr>
              <a:t>Beijing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</a:pPr>
            <a:endParaRPr lang="en-US" altLang="zh-CN" sz="2800">
              <a:latin typeface="Comic Sans MS" pitchFamily="66" charset="0"/>
              <a:ea typeface="华文新魏" pitchFamily="2" charset="-122"/>
            </a:endParaRP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</a:pPr>
            <a:r>
              <a:rPr lang="en-US" altLang="zh-CN" sz="2800">
                <a:latin typeface="Comic Sans MS" pitchFamily="66" charset="0"/>
                <a:ea typeface="华文新魏" pitchFamily="2" charset="-122"/>
              </a:rPr>
              <a:t>Moscow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</a:pPr>
            <a:endParaRPr lang="en-US" altLang="zh-CN" sz="2800">
              <a:latin typeface="Comic Sans MS" pitchFamily="66" charset="0"/>
              <a:ea typeface="华文新魏" pitchFamily="2" charset="-122"/>
            </a:endParaRP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</a:pPr>
            <a:r>
              <a:rPr lang="en-US" altLang="zh-CN" sz="2800">
                <a:latin typeface="Comic Sans MS" pitchFamily="66" charset="0"/>
                <a:ea typeface="华文新魏" pitchFamily="2" charset="-122"/>
              </a:rPr>
              <a:t>Toronto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</a:pPr>
            <a:endParaRPr lang="en-US" altLang="zh-CN" sz="2800">
              <a:latin typeface="Comic Sans MS" pitchFamily="66" charset="0"/>
              <a:ea typeface="华文新魏" pitchFamily="2" charset="-122"/>
            </a:endParaRP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</a:pPr>
            <a:r>
              <a:rPr lang="en-US" altLang="zh-CN" sz="2800">
                <a:latin typeface="Comic Sans MS" pitchFamily="66" charset="0"/>
                <a:ea typeface="华文新魏" pitchFamily="2" charset="-122"/>
              </a:rPr>
              <a:t>Boston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</a:pPr>
            <a:endParaRPr lang="en-US" altLang="zh-CN" sz="2800">
              <a:latin typeface="Comic Sans MS" pitchFamily="66" charset="0"/>
              <a:ea typeface="华文新魏" pitchFamily="2" charset="-122"/>
            </a:endParaRP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</a:pPr>
            <a:r>
              <a:rPr lang="en-US" altLang="zh-CN" sz="2800">
                <a:latin typeface="Comic Sans MS" pitchFamily="66" charset="0"/>
                <a:ea typeface="华文新魏" pitchFamily="2" charset="-122"/>
              </a:rPr>
              <a:t>Shanghai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2411413" y="1341438"/>
            <a:ext cx="10985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rgbClr val="660066"/>
                </a:solidFill>
                <a:latin typeface="Comic Sans MS" pitchFamily="66" charset="0"/>
              </a:rPr>
              <a:t>sunny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2411413" y="2420938"/>
            <a:ext cx="11588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rgbClr val="660066"/>
                </a:solidFill>
                <a:latin typeface="Comic Sans MS" pitchFamily="66" charset="0"/>
              </a:rPr>
              <a:t>snowy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2627313" y="3357563"/>
            <a:ext cx="10096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rgbClr val="660066"/>
                </a:solidFill>
                <a:latin typeface="Comic Sans MS" pitchFamily="66" charset="0"/>
              </a:rPr>
              <a:t>rainy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2484438" y="4365625"/>
            <a:ext cx="11080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rgbClr val="660066"/>
                </a:solidFill>
                <a:latin typeface="Comic Sans MS" pitchFamily="66" charset="0"/>
              </a:rPr>
              <a:t>windy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2627313" y="5300663"/>
            <a:ext cx="12303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rgbClr val="660066"/>
                </a:solidFill>
                <a:latin typeface="Comic Sans MS" pitchFamily="66" charset="0"/>
              </a:rPr>
              <a:t>cloudy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31"/>
          <a:stretch/>
        </p:blipFill>
        <p:spPr>
          <a:xfrm>
            <a:off x="7452320" y="5445224"/>
            <a:ext cx="1498563" cy="1196752"/>
          </a:xfrm>
          <a:prstGeom prst="rect">
            <a:avLst/>
          </a:prstGeom>
        </p:spPr>
      </p:pic>
      <p:pic>
        <p:nvPicPr>
          <p:cNvPr id="2" name="Section A1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23200" y="28153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4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412" grpId="0"/>
      <p:bldP spid="17413" grpId="0"/>
      <p:bldP spid="17414" grpId="0"/>
      <p:bldP spid="17415" grpId="0"/>
      <p:bldP spid="17416" grpId="0"/>
      <p:bldP spid="174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>
                <a:latin typeface="Times New Roman" charset="0"/>
                <a:ea typeface="Times New Roman" charset="0"/>
                <a:cs typeface="Times New Roman" charset="0"/>
              </a:rPr>
              <a:t>Know more about Beijing </a:t>
            </a:r>
            <a:endParaRPr lang="zh-CN" alt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内容占位符 3" descr="IMG_1735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rcRect l="50451" t="21161" r="3697" b="53289"/>
          <a:stretch>
            <a:fillRect/>
          </a:stretch>
        </p:blipFill>
        <p:spPr bwMode="auto">
          <a:xfrm>
            <a:off x="6437341" y="316433"/>
            <a:ext cx="2683740" cy="1993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内容占位符 2"/>
          <p:cNvSpPr txBox="1">
            <a:spLocks/>
          </p:cNvSpPr>
          <p:nvPr/>
        </p:nvSpPr>
        <p:spPr bwMode="auto">
          <a:xfrm>
            <a:off x="1555019" y="2468421"/>
            <a:ext cx="6192688" cy="2232248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3" pitchFamily="18" charset="2"/>
              <a:buNone/>
            </a:pPr>
            <a:r>
              <a:rPr lang="en-US" altLang="zh-CN" dirty="0" smtClean="0">
                <a:latin typeface="Comic Sans MS" pitchFamily="66" charset="0"/>
              </a:rPr>
              <a:t>Q : How’s the weather in</a:t>
            </a:r>
            <a:r>
              <a:rPr lang="en-US" altLang="zh-CN" u="sng" dirty="0" smtClean="0">
                <a:latin typeface="Comic Sans MS" pitchFamily="66" charset="0"/>
              </a:rPr>
              <a:t> Beijing</a:t>
            </a:r>
            <a:r>
              <a:rPr lang="en-US" altLang="zh-CN" dirty="0" smtClean="0">
                <a:latin typeface="Comic Sans MS" pitchFamily="66" charset="0"/>
              </a:rPr>
              <a:t>?</a:t>
            </a:r>
            <a:endParaRPr lang="zh-CN" altLang="zh-CN" dirty="0" smtClean="0">
              <a:latin typeface="Comic Sans MS" pitchFamily="66" charset="0"/>
            </a:endParaRPr>
          </a:p>
          <a:p>
            <a:pPr>
              <a:buFont typeface="Wingdings 3" pitchFamily="18" charset="2"/>
              <a:buNone/>
            </a:pPr>
            <a:r>
              <a:rPr lang="en-US" altLang="zh-CN" dirty="0" smtClean="0">
                <a:latin typeface="Comic Sans MS" pitchFamily="66" charset="0"/>
              </a:rPr>
              <a:t>     What do people wear there ?</a:t>
            </a:r>
            <a:endParaRPr lang="zh-CN" altLang="zh-CN" dirty="0" smtClean="0">
              <a:latin typeface="Comic Sans MS" pitchFamily="66" charset="0"/>
            </a:endParaRPr>
          </a:p>
          <a:p>
            <a:pPr>
              <a:buFont typeface="Wingdings 3" pitchFamily="18" charset="2"/>
              <a:buNone/>
            </a:pPr>
            <a:r>
              <a:rPr lang="en-US" altLang="zh-CN" dirty="0" smtClean="0">
                <a:latin typeface="Comic Sans MS" pitchFamily="66" charset="0"/>
              </a:rPr>
              <a:t>     What kind of food do they have?</a:t>
            </a:r>
            <a:endParaRPr lang="zh-CN" altLang="zh-CN" dirty="0" smtClean="0">
              <a:latin typeface="Comic Sans MS" pitchFamily="66" charset="0"/>
            </a:endParaRPr>
          </a:p>
          <a:p>
            <a:pPr>
              <a:buFont typeface="Wingdings 3" pitchFamily="18" charset="2"/>
              <a:buNone/>
            </a:pPr>
            <a:r>
              <a:rPr lang="en-US" altLang="zh-CN" dirty="0" smtClean="0">
                <a:latin typeface="Comic Sans MS" pitchFamily="66" charset="0"/>
              </a:rPr>
              <a:t>     What do people do there?</a:t>
            </a:r>
            <a:endParaRPr lang="zh-CN" altLang="zh-CN" dirty="0" smtClean="0">
              <a:latin typeface="Comic Sans MS" pitchFamily="66" charset="0"/>
            </a:endParaRPr>
          </a:p>
          <a:p>
            <a:pPr>
              <a:buFont typeface="Wingdings 3" pitchFamily="18" charset="2"/>
              <a:buNone/>
            </a:pPr>
            <a:endParaRPr lang="zh-CN" altLang="zh-CN" dirty="0" smtClean="0">
              <a:latin typeface="Comic Sans MS" pitchFamily="66" charset="0"/>
            </a:endParaRPr>
          </a:p>
          <a:p>
            <a:endParaRPr lang="zh-CN" altLang="en-US" dirty="0">
              <a:latin typeface="Comic Sans MS" pitchFamily="66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31"/>
          <a:stretch/>
        </p:blipFill>
        <p:spPr>
          <a:xfrm>
            <a:off x="501806" y="4858785"/>
            <a:ext cx="2106425" cy="1682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427984" y="3789040"/>
            <a:ext cx="40943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latin typeface="Comic Sans MS" pitchFamily="66" charset="0"/>
              </a:rPr>
              <a:t>We can’t __________.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427984" y="2852936"/>
            <a:ext cx="369684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latin typeface="Comic Sans MS" pitchFamily="66" charset="0"/>
              </a:rPr>
              <a:t>People wear ______.</a:t>
            </a:r>
            <a:endParaRPr lang="en-US" altLang="zh-CN" sz="2800" dirty="0">
              <a:latin typeface="Comic Sans MS" pitchFamily="66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043608" y="620688"/>
            <a:ext cx="33377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latin typeface="Comic Sans MS" pitchFamily="66" charset="0"/>
              </a:rPr>
              <a:t>It’s  __________.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23728" y="548680"/>
            <a:ext cx="1407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C00000"/>
                </a:solidFill>
                <a:latin typeface="Comic Sans MS" pitchFamily="66" charset="0"/>
                <a:cs typeface="Courier New" pitchFamily="49" charset="0"/>
              </a:rPr>
              <a:t>smoggy</a:t>
            </a:r>
            <a:endParaRPr lang="zh-CN" altLang="en-US" sz="2800" b="1" dirty="0">
              <a:solidFill>
                <a:srgbClr val="C00000"/>
              </a:solidFill>
              <a:latin typeface="Comic Sans MS" pitchFamily="66" charset="0"/>
              <a:cs typeface="Courier New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16216" y="2708920"/>
            <a:ext cx="1205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C00000"/>
                </a:solidFill>
                <a:latin typeface="Comic Sans MS" pitchFamily="66" charset="0"/>
                <a:cs typeface="Courier New" pitchFamily="49" charset="0"/>
              </a:rPr>
              <a:t>masks</a:t>
            </a:r>
            <a:endParaRPr lang="zh-CN" altLang="en-US" sz="2800" b="1" dirty="0">
              <a:solidFill>
                <a:srgbClr val="C00000"/>
              </a:solidFill>
              <a:latin typeface="Comic Sans MS" pitchFamily="66" charset="0"/>
              <a:cs typeface="Courier New" pitchFamily="49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28184" y="3717032"/>
            <a:ext cx="1863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C00000"/>
                </a:solidFill>
                <a:latin typeface="Comic Sans MS" pitchFamily="66" charset="0"/>
                <a:cs typeface="Courier New" pitchFamily="49" charset="0"/>
              </a:rPr>
              <a:t>do sports</a:t>
            </a:r>
            <a:endParaRPr lang="zh-CN" altLang="en-US" sz="2800" b="1" dirty="0">
              <a:solidFill>
                <a:srgbClr val="C00000"/>
              </a:solidFill>
              <a:latin typeface="Comic Sans MS" pitchFamily="66" charset="0"/>
              <a:cs typeface="Courier New" pitchFamily="49" charset="0"/>
            </a:endParaRPr>
          </a:p>
        </p:txBody>
      </p:sp>
      <p:grpSp>
        <p:nvGrpSpPr>
          <p:cNvPr id="2" name="组 1"/>
          <p:cNvGrpSpPr/>
          <p:nvPr/>
        </p:nvGrpSpPr>
        <p:grpSpPr>
          <a:xfrm>
            <a:off x="6300192" y="404664"/>
            <a:ext cx="1728192" cy="1800200"/>
            <a:chOff x="6300192" y="404664"/>
            <a:chExt cx="1728192" cy="1800200"/>
          </a:xfrm>
        </p:grpSpPr>
        <p:pic>
          <p:nvPicPr>
            <p:cNvPr id="15" name="Picture 2" descr="http://pixy.cn/soft/weather.jpg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 l="30593" r="37094" b="55125"/>
            <a:stretch>
              <a:fillRect/>
            </a:stretch>
          </p:blipFill>
          <p:spPr bwMode="auto">
            <a:xfrm>
              <a:off x="6300192" y="404664"/>
              <a:ext cx="1728192" cy="18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6357999" y="610235"/>
              <a:ext cx="1584176" cy="461665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smtClean="0">
                  <a:latin typeface="Comic Sans MS" pitchFamily="66" charset="0"/>
                </a:rPr>
                <a:t>smoggy</a:t>
              </a:r>
              <a:endParaRPr lang="zh-CN" altLang="en-US" sz="2400" b="1" dirty="0">
                <a:latin typeface="Comic Sans MS" pitchFamily="66" charset="0"/>
              </a:endParaRPr>
            </a:p>
          </p:txBody>
        </p:sp>
      </p:grpSp>
      <p:pic>
        <p:nvPicPr>
          <p:cNvPr id="19" name="图片 18" descr="people-wearing-masks-protection-image-cartoon-to-protect-themselves-disease-57835579.jpg"/>
          <p:cNvPicPr>
            <a:picLocks noChangeAspect="1"/>
          </p:cNvPicPr>
          <p:nvPr/>
        </p:nvPicPr>
        <p:blipFill>
          <a:blip r:embed="rId3" cstate="print"/>
          <a:srcRect b="23768"/>
          <a:stretch>
            <a:fillRect/>
          </a:stretch>
        </p:blipFill>
        <p:spPr>
          <a:xfrm>
            <a:off x="755576" y="2276872"/>
            <a:ext cx="2736304" cy="2230337"/>
          </a:xfrm>
          <a:prstGeom prst="rect">
            <a:avLst/>
          </a:prstGeom>
        </p:spPr>
      </p:pic>
      <p:sp>
        <p:nvSpPr>
          <p:cNvPr id="12" name="内容占位符 2"/>
          <p:cNvSpPr txBox="1">
            <a:spLocks/>
          </p:cNvSpPr>
          <p:nvPr/>
        </p:nvSpPr>
        <p:spPr bwMode="auto">
          <a:xfrm>
            <a:off x="3491880" y="5013176"/>
            <a:ext cx="5328592" cy="1512168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3" pitchFamily="18" charset="2"/>
              <a:buNone/>
            </a:pPr>
            <a:r>
              <a:rPr lang="en-US" altLang="zh-CN" dirty="0" smtClean="0">
                <a:latin typeface="Comic Sans MS" pitchFamily="66" charset="0"/>
              </a:rPr>
              <a:t>Q : How’s the weather in</a:t>
            </a:r>
            <a:r>
              <a:rPr lang="en-US" altLang="zh-CN" u="sng" dirty="0" smtClean="0">
                <a:latin typeface="Comic Sans MS" pitchFamily="66" charset="0"/>
              </a:rPr>
              <a:t> Beijing</a:t>
            </a:r>
            <a:r>
              <a:rPr lang="en-US" altLang="zh-CN" dirty="0" smtClean="0">
                <a:latin typeface="Comic Sans MS" pitchFamily="66" charset="0"/>
              </a:rPr>
              <a:t>?</a:t>
            </a:r>
            <a:endParaRPr lang="zh-CN" altLang="zh-CN" dirty="0" smtClean="0">
              <a:latin typeface="Comic Sans MS" pitchFamily="66" charset="0"/>
            </a:endParaRPr>
          </a:p>
          <a:p>
            <a:pPr>
              <a:buFont typeface="Wingdings 3" pitchFamily="18" charset="2"/>
              <a:buNone/>
            </a:pPr>
            <a:r>
              <a:rPr lang="en-US" altLang="zh-CN" dirty="0" smtClean="0">
                <a:latin typeface="Comic Sans MS" pitchFamily="66" charset="0"/>
              </a:rPr>
              <a:t>     What do people wear there ?</a:t>
            </a:r>
            <a:endParaRPr lang="zh-CN" altLang="zh-CN" dirty="0" smtClean="0">
              <a:latin typeface="Comic Sans MS" pitchFamily="66" charset="0"/>
            </a:endParaRPr>
          </a:p>
          <a:p>
            <a:pPr>
              <a:buFont typeface="Wingdings 3" pitchFamily="18" charset="2"/>
              <a:buNone/>
            </a:pPr>
            <a:r>
              <a:rPr lang="en-US" altLang="zh-CN" dirty="0" smtClean="0">
                <a:latin typeface="Comic Sans MS" pitchFamily="66" charset="0"/>
              </a:rPr>
              <a:t>    What do people do there?</a:t>
            </a:r>
            <a:endParaRPr lang="zh-CN" altLang="zh-CN" dirty="0" smtClean="0">
              <a:latin typeface="Comic Sans MS" pitchFamily="66" charset="0"/>
            </a:endParaRPr>
          </a:p>
          <a:p>
            <a:pPr>
              <a:buFont typeface="Wingdings 3" pitchFamily="18" charset="2"/>
              <a:buNone/>
            </a:pPr>
            <a:endParaRPr lang="zh-CN" altLang="zh-CN" dirty="0" smtClean="0">
              <a:latin typeface="Comic Sans MS" pitchFamily="66" charset="0"/>
            </a:endParaRPr>
          </a:p>
          <a:p>
            <a:endParaRPr lang="zh-CN" altLang="en-US" dirty="0">
              <a:latin typeface="Comic Sans MS" pitchFamily="66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31"/>
          <a:stretch/>
        </p:blipFill>
        <p:spPr>
          <a:xfrm>
            <a:off x="1480643" y="5189772"/>
            <a:ext cx="1127977" cy="9008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3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weather-symbols-t9956"/>
          <p:cNvPicPr>
            <a:picLocks noChangeAspect="1" noChangeArrowheads="1"/>
          </p:cNvPicPr>
          <p:nvPr/>
        </p:nvPicPr>
        <p:blipFill>
          <a:blip r:embed="rId2" cstate="print"/>
          <a:srcRect t="50365" r="65897" b="-7298"/>
          <a:stretch>
            <a:fillRect/>
          </a:stretch>
        </p:blipFill>
        <p:spPr bwMode="auto">
          <a:xfrm>
            <a:off x="7020272" y="0"/>
            <a:ext cx="15716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043608" y="620688"/>
            <a:ext cx="333777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latin typeface="Comic Sans MS" pitchFamily="66" charset="0"/>
              </a:rPr>
              <a:t>It’s  __________.</a:t>
            </a:r>
          </a:p>
          <a:p>
            <a:r>
              <a:rPr lang="en-US" altLang="zh-CN" sz="2800" dirty="0" smtClean="0">
                <a:latin typeface="Comic Sans MS" pitchFamily="66" charset="0"/>
              </a:rPr>
              <a:t>It’s __________.</a:t>
            </a:r>
            <a:endParaRPr lang="en-US" altLang="zh-CN" sz="2800" dirty="0"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3728" y="548680"/>
            <a:ext cx="1938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C00000"/>
                </a:solidFill>
                <a:latin typeface="Comic Sans MS" pitchFamily="66" charset="0"/>
                <a:cs typeface="Courier New" pitchFamily="49" charset="0"/>
              </a:rPr>
              <a:t>hot/sunny</a:t>
            </a:r>
            <a:endParaRPr lang="zh-CN" altLang="en-US" sz="2800" b="1" dirty="0">
              <a:solidFill>
                <a:srgbClr val="C00000"/>
              </a:solidFill>
              <a:latin typeface="Comic Sans MS" pitchFamily="66" charset="0"/>
              <a:cs typeface="Courier New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23728" y="980728"/>
            <a:ext cx="2194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C00000"/>
                </a:solidFill>
                <a:latin typeface="Comic Sans MS" pitchFamily="66" charset="0"/>
                <a:cs typeface="Courier New" pitchFamily="49" charset="0"/>
              </a:rPr>
              <a:t>a fine day </a:t>
            </a:r>
            <a:endParaRPr lang="zh-CN" altLang="en-US" sz="2800" b="1" dirty="0">
              <a:solidFill>
                <a:srgbClr val="C00000"/>
              </a:solidFill>
              <a:latin typeface="Comic Sans MS" pitchFamily="66" charset="0"/>
              <a:cs typeface="Courier New" pitchFamily="49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92280" y="1556792"/>
            <a:ext cx="1321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latin typeface="Comic Sans MS" pitchFamily="66" charset="0"/>
                <a:cs typeface="Courier New" pitchFamily="49" charset="0"/>
              </a:rPr>
              <a:t>Boston</a:t>
            </a:r>
            <a:endParaRPr lang="zh-CN" altLang="en-US" sz="2800" b="1" dirty="0">
              <a:latin typeface="Comic Sans MS" pitchFamily="66" charset="0"/>
              <a:cs typeface="Courier New" pitchFamily="49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" b="6928"/>
          <a:stretch/>
        </p:blipFill>
        <p:spPr>
          <a:xfrm>
            <a:off x="433297" y="2057502"/>
            <a:ext cx="2520280" cy="2544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26"/>
          <a:stretch/>
        </p:blipFill>
        <p:spPr>
          <a:xfrm>
            <a:off x="4499992" y="2492896"/>
            <a:ext cx="3213918" cy="2087071"/>
          </a:xfrm>
          <a:prstGeom prst="rect">
            <a:avLst/>
          </a:prstGeom>
        </p:spPr>
      </p:pic>
      <p:sp>
        <p:nvSpPr>
          <p:cNvPr id="17" name="内容占位符 2"/>
          <p:cNvSpPr txBox="1">
            <a:spLocks/>
          </p:cNvSpPr>
          <p:nvPr/>
        </p:nvSpPr>
        <p:spPr bwMode="auto">
          <a:xfrm>
            <a:off x="3263305" y="5009699"/>
            <a:ext cx="5328592" cy="1368152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3" pitchFamily="18" charset="2"/>
              <a:buNone/>
            </a:pPr>
            <a:r>
              <a:rPr lang="en-US" altLang="zh-CN" dirty="0" smtClean="0">
                <a:latin typeface="Comic Sans MS" pitchFamily="66" charset="0"/>
              </a:rPr>
              <a:t>Q : How’s the weather in … ?</a:t>
            </a:r>
            <a:endParaRPr lang="zh-CN" altLang="zh-CN" dirty="0" smtClean="0">
              <a:latin typeface="Comic Sans MS" pitchFamily="66" charset="0"/>
            </a:endParaRPr>
          </a:p>
          <a:p>
            <a:pPr>
              <a:buFont typeface="Wingdings 3" pitchFamily="18" charset="2"/>
              <a:buNone/>
            </a:pPr>
            <a:r>
              <a:rPr lang="en-US" altLang="zh-CN" dirty="0" smtClean="0">
                <a:latin typeface="Comic Sans MS" pitchFamily="66" charset="0"/>
              </a:rPr>
              <a:t>     What do people </a:t>
            </a:r>
            <a:r>
              <a:rPr lang="en-US" altLang="zh-CN" dirty="0" smtClean="0">
                <a:latin typeface="Comic Sans MS" pitchFamily="66" charset="0"/>
              </a:rPr>
              <a:t>do there?</a:t>
            </a:r>
            <a:endParaRPr lang="zh-CN" altLang="zh-CN" dirty="0" smtClean="0">
              <a:latin typeface="Comic Sans MS" pitchFamily="66" charset="0"/>
            </a:endParaRPr>
          </a:p>
          <a:p>
            <a:pPr>
              <a:buFont typeface="Wingdings 3" pitchFamily="18" charset="2"/>
              <a:buNone/>
            </a:pPr>
            <a:r>
              <a:rPr lang="en-US" altLang="zh-CN" dirty="0" smtClean="0">
                <a:latin typeface="Comic Sans MS" pitchFamily="66" charset="0"/>
              </a:rPr>
              <a:t>     … …</a:t>
            </a:r>
            <a:endParaRPr lang="zh-CN" altLang="zh-CN" dirty="0" smtClean="0">
              <a:latin typeface="Comic Sans MS" pitchFamily="66" charset="0"/>
            </a:endParaRPr>
          </a:p>
          <a:p>
            <a:pPr>
              <a:buFont typeface="Wingdings 3" pitchFamily="18" charset="2"/>
              <a:buNone/>
            </a:pPr>
            <a:endParaRPr lang="zh-CN" altLang="zh-CN" dirty="0" smtClean="0">
              <a:latin typeface="Comic Sans MS" pitchFamily="66" charset="0"/>
            </a:endParaRPr>
          </a:p>
          <a:p>
            <a:endParaRPr lang="zh-CN" altLang="en-US" dirty="0">
              <a:latin typeface="Comic Sans MS" pitchFamily="66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31"/>
          <a:stretch/>
        </p:blipFill>
        <p:spPr>
          <a:xfrm>
            <a:off x="5829474" y="478286"/>
            <a:ext cx="1127977" cy="9008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7" descr="weather-symbols-t9956"/>
          <p:cNvPicPr>
            <a:picLocks noChangeAspect="1" noChangeArrowheads="1"/>
          </p:cNvPicPr>
          <p:nvPr/>
        </p:nvPicPr>
        <p:blipFill>
          <a:blip r:embed="rId2" cstate="print"/>
          <a:srcRect l="68205" t="52554" r="-2309" b="-9489"/>
          <a:stretch>
            <a:fillRect/>
          </a:stretch>
        </p:blipFill>
        <p:spPr bwMode="auto">
          <a:xfrm>
            <a:off x="7092280" y="0"/>
            <a:ext cx="15716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419872" y="2852936"/>
            <a:ext cx="54922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latin typeface="Comic Sans MS" pitchFamily="66" charset="0"/>
              </a:rPr>
              <a:t>People wear ______________.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043608" y="620688"/>
            <a:ext cx="320632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latin typeface="Comic Sans MS" pitchFamily="66" charset="0"/>
              </a:rPr>
              <a:t>It’s  _______.</a:t>
            </a:r>
          </a:p>
          <a:p>
            <a:r>
              <a:rPr lang="en-US" altLang="zh-CN" sz="2800" dirty="0" smtClean="0">
                <a:latin typeface="Comic Sans MS" pitchFamily="66" charset="0"/>
              </a:rPr>
              <a:t>It   __________.</a:t>
            </a:r>
            <a:endParaRPr lang="en-US" altLang="zh-CN" sz="2800" dirty="0"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3728" y="548680"/>
            <a:ext cx="1180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C00000"/>
                </a:solidFill>
                <a:latin typeface="Comic Sans MS" pitchFamily="66" charset="0"/>
                <a:cs typeface="Courier New" pitchFamily="49" charset="0"/>
              </a:rPr>
              <a:t>snowy</a:t>
            </a:r>
            <a:endParaRPr lang="zh-CN" altLang="en-US" sz="2800" b="1" dirty="0">
              <a:solidFill>
                <a:srgbClr val="C00000"/>
              </a:solidFill>
              <a:latin typeface="Comic Sans MS" pitchFamily="66" charset="0"/>
              <a:cs typeface="Courier New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23728" y="980728"/>
            <a:ext cx="1156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C00000"/>
                </a:solidFill>
                <a:latin typeface="Comic Sans MS" pitchFamily="66" charset="0"/>
                <a:cs typeface="Courier New" pitchFamily="49" charset="0"/>
              </a:rPr>
              <a:t>snows</a:t>
            </a:r>
            <a:endParaRPr lang="zh-CN" altLang="en-US" sz="2800" b="1" dirty="0">
              <a:solidFill>
                <a:srgbClr val="C00000"/>
              </a:solidFill>
              <a:latin typeface="Comic Sans MS" pitchFamily="66" charset="0"/>
              <a:cs typeface="Courier New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08104" y="2780928"/>
            <a:ext cx="3124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C00000"/>
                </a:solidFill>
                <a:latin typeface="Comic Sans MS" pitchFamily="66" charset="0"/>
                <a:cs typeface="Courier New" pitchFamily="49" charset="0"/>
              </a:rPr>
              <a:t>hats and scarves</a:t>
            </a:r>
            <a:endParaRPr lang="zh-CN" altLang="en-US" sz="2800" b="1" dirty="0">
              <a:solidFill>
                <a:srgbClr val="C00000"/>
              </a:solidFill>
              <a:latin typeface="Comic Sans MS" pitchFamily="66" charset="0"/>
              <a:cs typeface="Courier New" pitchFamily="49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20272" y="1340768"/>
            <a:ext cx="1484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latin typeface="Comic Sans MS" pitchFamily="66" charset="0"/>
                <a:cs typeface="Courier New" pitchFamily="49" charset="0"/>
              </a:rPr>
              <a:t>Moscow</a:t>
            </a:r>
            <a:endParaRPr lang="zh-CN" altLang="en-US" sz="2800" b="1" dirty="0">
              <a:latin typeface="Comic Sans MS" pitchFamily="66" charset="0"/>
              <a:cs typeface="Courier New" pitchFamily="49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23" y="2336775"/>
            <a:ext cx="2558769" cy="2579404"/>
          </a:xfrm>
          <a:prstGeom prst="rect">
            <a:avLst/>
          </a:prstGeom>
        </p:spPr>
      </p:pic>
      <p:sp>
        <p:nvSpPr>
          <p:cNvPr id="15" name="内容占位符 2"/>
          <p:cNvSpPr txBox="1">
            <a:spLocks/>
          </p:cNvSpPr>
          <p:nvPr/>
        </p:nvSpPr>
        <p:spPr bwMode="auto">
          <a:xfrm>
            <a:off x="3203848" y="4869160"/>
            <a:ext cx="5328592" cy="1368152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3" pitchFamily="18" charset="2"/>
              <a:buNone/>
            </a:pPr>
            <a:r>
              <a:rPr lang="en-US" altLang="zh-CN" dirty="0" smtClean="0">
                <a:latin typeface="Comic Sans MS" pitchFamily="66" charset="0"/>
              </a:rPr>
              <a:t>Q : How’s the weather in … ?</a:t>
            </a:r>
            <a:endParaRPr lang="zh-CN" altLang="zh-CN" dirty="0" smtClean="0">
              <a:latin typeface="Comic Sans MS" pitchFamily="66" charset="0"/>
            </a:endParaRPr>
          </a:p>
          <a:p>
            <a:pPr>
              <a:buFont typeface="Wingdings 3" pitchFamily="18" charset="2"/>
              <a:buNone/>
            </a:pPr>
            <a:r>
              <a:rPr lang="en-US" altLang="zh-CN" dirty="0" smtClean="0">
                <a:latin typeface="Comic Sans MS" pitchFamily="66" charset="0"/>
              </a:rPr>
              <a:t>     What do people …?</a:t>
            </a:r>
            <a:endParaRPr lang="zh-CN" altLang="zh-CN" dirty="0" smtClean="0">
              <a:latin typeface="Comic Sans MS" pitchFamily="66" charset="0"/>
            </a:endParaRPr>
          </a:p>
          <a:p>
            <a:pPr>
              <a:buFont typeface="Wingdings 3" pitchFamily="18" charset="2"/>
              <a:buNone/>
            </a:pPr>
            <a:r>
              <a:rPr lang="en-US" altLang="zh-CN" dirty="0" smtClean="0">
                <a:latin typeface="Comic Sans MS" pitchFamily="66" charset="0"/>
              </a:rPr>
              <a:t>     … …</a:t>
            </a:r>
            <a:endParaRPr lang="zh-CN" altLang="zh-CN" dirty="0" smtClean="0">
              <a:latin typeface="Comic Sans MS" pitchFamily="66" charset="0"/>
            </a:endParaRPr>
          </a:p>
          <a:p>
            <a:pPr>
              <a:buFont typeface="Wingdings 3" pitchFamily="18" charset="2"/>
              <a:buNone/>
            </a:pPr>
            <a:endParaRPr lang="zh-CN" altLang="zh-CN" dirty="0" smtClean="0">
              <a:latin typeface="Comic Sans MS" pitchFamily="66" charset="0"/>
            </a:endParaRPr>
          </a:p>
          <a:p>
            <a:endParaRPr lang="zh-CN" altLang="en-US" dirty="0">
              <a:latin typeface="Comic Sans MS" pitchFamily="66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31"/>
          <a:stretch/>
        </p:blipFill>
        <p:spPr>
          <a:xfrm>
            <a:off x="5364311" y="530327"/>
            <a:ext cx="1127977" cy="900802"/>
          </a:xfrm>
          <a:prstGeom prst="rect">
            <a:avLst/>
          </a:prstGeom>
        </p:spPr>
      </p:pic>
      <p:sp>
        <p:nvSpPr>
          <p:cNvPr id="16" name="TextBox 10"/>
          <p:cNvSpPr txBox="1"/>
          <p:nvPr/>
        </p:nvSpPr>
        <p:spPr>
          <a:xfrm>
            <a:off x="5531596" y="3622569"/>
            <a:ext cx="3121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C00000"/>
                </a:solidFill>
                <a:latin typeface="Comic Sans MS" pitchFamily="66" charset="0"/>
                <a:cs typeface="Courier New" pitchFamily="49" charset="0"/>
              </a:rPr>
              <a:t> build a snowman</a:t>
            </a:r>
            <a:endParaRPr lang="zh-CN" altLang="en-US" sz="2800" b="1" dirty="0">
              <a:solidFill>
                <a:srgbClr val="C00000"/>
              </a:solidFill>
              <a:latin typeface="Comic Sans MS" pitchFamily="66" charset="0"/>
              <a:cs typeface="Courier New" pitchFamily="49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3528322" y="3722644"/>
            <a:ext cx="53559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latin typeface="Comic Sans MS" pitchFamily="66" charset="0"/>
              </a:rPr>
              <a:t>People </a:t>
            </a:r>
            <a:r>
              <a:rPr lang="en-US" altLang="zh-CN" sz="2800" dirty="0" smtClean="0">
                <a:latin typeface="Comic Sans MS" pitchFamily="66" charset="0"/>
              </a:rPr>
              <a:t>can </a:t>
            </a:r>
            <a:r>
              <a:rPr lang="en-US" altLang="zh-CN" sz="2800" dirty="0" smtClean="0">
                <a:latin typeface="Comic Sans MS" pitchFamily="66" charset="0"/>
              </a:rPr>
              <a:t> </a:t>
            </a:r>
            <a:r>
              <a:rPr lang="en-US" altLang="zh-CN" sz="2800" dirty="0" smtClean="0">
                <a:latin typeface="Comic Sans MS" pitchFamily="66" charset="0"/>
              </a:rPr>
              <a:t>______________.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5" grpId="0" animBg="1"/>
      <p:bldP spid="16" grpId="0"/>
      <p:bldP spid="1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质朴">
  <a:themeElements>
    <a:clrScheme name="质朴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质朴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质朴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质朴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2.xml><?xml version="1.0" encoding="utf-8"?>
<a:themeOverride xmlns:a="http://schemas.openxmlformats.org/drawingml/2006/main">
  <a:clrScheme name="质朴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1054</TotalTime>
  <Words>511</Words>
  <Application>Microsoft Macintosh PowerPoint</Application>
  <PresentationFormat>全屏显示(4:3)</PresentationFormat>
  <Paragraphs>151</Paragraphs>
  <Slides>22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8" baseType="lpstr">
      <vt:lpstr>Bookman Old Style</vt:lpstr>
      <vt:lpstr>Calibri</vt:lpstr>
      <vt:lpstr>Cambria</vt:lpstr>
      <vt:lpstr>Comic Sans MS</vt:lpstr>
      <vt:lpstr>Courier New</vt:lpstr>
      <vt:lpstr>Gill Sans MT</vt:lpstr>
      <vt:lpstr>Mangal</vt:lpstr>
      <vt:lpstr>PMingLiU</vt:lpstr>
      <vt:lpstr>Times New Roman</vt:lpstr>
      <vt:lpstr>Wingdings</vt:lpstr>
      <vt:lpstr>Wingdings 3</vt:lpstr>
      <vt:lpstr>华文新魏</vt:lpstr>
      <vt:lpstr>楷体</vt:lpstr>
      <vt:lpstr>宋体</vt:lpstr>
      <vt:lpstr>Arial</vt:lpstr>
      <vt:lpstr>质朴</vt:lpstr>
      <vt:lpstr>PowerPoint 演示文稿</vt:lpstr>
      <vt:lpstr>PowerPoint 演示文稿</vt:lpstr>
      <vt:lpstr>PowerPoint 演示文稿</vt:lpstr>
      <vt:lpstr>weather   symbols</vt:lpstr>
      <vt:lpstr>Match the places with the pictures.</vt:lpstr>
      <vt:lpstr>Know more about Beijing </vt:lpstr>
      <vt:lpstr>PowerPoint 演示文稿</vt:lpstr>
      <vt:lpstr>PowerPoint 演示文稿</vt:lpstr>
      <vt:lpstr>PowerPoint 演示文稿</vt:lpstr>
      <vt:lpstr>PowerPoint 演示文稿</vt:lpstr>
      <vt:lpstr>The weather there is _______.</vt:lpstr>
      <vt:lpstr>Activities for different weather</vt:lpstr>
      <vt:lpstr>PowerPoint 演示文稿</vt:lpstr>
      <vt:lpstr>PowerPoint 演示文稿</vt:lpstr>
      <vt:lpstr>Guessing game</vt:lpstr>
      <vt:lpstr>Questions you can ask:</vt:lpstr>
      <vt:lpstr>Reports on New Year’s Day</vt:lpstr>
      <vt:lpstr>PowerPoint 演示文稿</vt:lpstr>
      <vt:lpstr>PowerPoint 演示文稿</vt:lpstr>
      <vt:lpstr>PowerPoint 演示文稿</vt:lpstr>
      <vt:lpstr> We are tour guide book editors.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Jessie Liu</cp:lastModifiedBy>
  <cp:revision>151</cp:revision>
  <dcterms:modified xsi:type="dcterms:W3CDTF">2017-11-30T04:28:11Z</dcterms:modified>
</cp:coreProperties>
</file>