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56" r:id="rId4"/>
    <p:sldId id="328" r:id="rId5"/>
    <p:sldId id="269" r:id="rId6"/>
    <p:sldId id="327" r:id="rId7"/>
    <p:sldId id="281" r:id="rId8"/>
    <p:sldId id="257" r:id="rId9"/>
    <p:sldId id="347" r:id="rId10"/>
    <p:sldId id="310" r:id="rId11"/>
    <p:sldId id="309" r:id="rId12"/>
    <p:sldId id="313" r:id="rId13"/>
    <p:sldId id="348" r:id="rId14"/>
    <p:sldId id="307" r:id="rId15"/>
    <p:sldId id="351" r:id="rId16"/>
    <p:sldId id="349" r:id="rId17"/>
    <p:sldId id="329" r:id="rId18"/>
    <p:sldId id="345" r:id="rId19"/>
    <p:sldId id="346" r:id="rId20"/>
    <p:sldId id="344" r:id="rId21"/>
    <p:sldId id="350" r:id="rId22"/>
    <p:sldId id="267" r:id="rId23"/>
    <p:sldId id="270" r:id="rId24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CC66"/>
    <a:srgbClr val="008000"/>
    <a:srgbClr val="FFFF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65" d="100"/>
          <a:sy n="65" d="100"/>
        </p:scale>
        <p:origin x="-108" y="-150"/>
      </p:cViewPr>
      <p:guideLst>
        <p:guide orient="horz" pos="2030"/>
        <p:guide pos="25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C27D3-B8EC-49AB-BB8D-E6646FA85FA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C0D79-86C5-4A7B-ACD7-28C48D30D57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9B9FA-D1F8-49FD-B7A1-DE29E1030D7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C27D3-B8EC-49AB-BB8D-E6646FA85FAC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9D413-A7CF-43E2-A681-615D55896359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1EE13-8A1E-4903-8F21-2583B3AFC676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D3580-7455-4723-8DC9-BBF985E0DD85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95C3C-040D-42E2-9051-9F6FA6AF331D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5BAF0-8F27-4B11-AFC0-406A46067256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09376-A7A6-4D37-9B37-79AC5DCC74DA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B7B20-6999-412D-923E-9A46A69F6457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9D413-A7CF-43E2-A681-615D5589635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28463-D8CD-45C1-AD76-A97B3C059087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C0D79-86C5-4A7B-ACD7-28C48D30D570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9B9FA-D1F8-49FD-B7A1-DE29E1030D76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C27D3-B8EC-49AB-BB8D-E6646FA85FAC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9D413-A7CF-43E2-A681-615D55896359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1EE13-8A1E-4903-8F21-2583B3AFC676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D3580-7455-4723-8DC9-BBF985E0DD85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95C3C-040D-42E2-9051-9F6FA6AF331D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5BAF0-8F27-4B11-AFC0-406A46067256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09376-A7A6-4D37-9B37-79AC5DCC74DA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1EE13-8A1E-4903-8F21-2583B3AFC67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B7B20-6999-412D-923E-9A46A69F6457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28463-D8CD-45C1-AD76-A97B3C059087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C0D79-86C5-4A7B-ACD7-28C48D30D570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9B9FA-D1F8-49FD-B7A1-DE29E1030D76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D3580-7455-4723-8DC9-BBF985E0DD8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95C3C-040D-42E2-9051-9F6FA6AF331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5BAF0-8F27-4B11-AFC0-406A4606725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09376-A7A6-4D37-9B37-79AC5DCC74D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B7B20-6999-412D-923E-9A46A69F645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28463-D8CD-45C1-AD76-A97B3C05908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indent="0">
              <a:defRPr sz="14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indent="0" algn="ctr">
              <a:defRPr sz="14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CF78854D-6C58-44A5-93E2-BD93B23D3BA9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4572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lvl="2" indent="1714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143000" lvl="3" indent="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600200" lvl="4" indent="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indent="0">
              <a:defRPr sz="1400" noProof="1"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indent="0" algn="ctr">
              <a:defRPr sz="1400" noProof="1"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CF78854D-6C58-44A5-93E2-BD93B23D3BA9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4572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lvl="2" indent="1714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143000" lvl="3" indent="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600200" lvl="4" indent="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indent="0">
              <a:defRPr sz="1400" noProof="1"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indent="0" algn="ctr">
              <a:defRPr sz="1400" noProof="1"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CF78854D-6C58-44A5-93E2-BD93B23D3BA9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4572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lvl="2" indent="1714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143000" lvl="3" indent="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600200" lvl="4" indent="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文本框 1"/>
          <p:cNvSpPr txBox="1">
            <a:spLocks noChangeArrowheads="1"/>
          </p:cNvSpPr>
          <p:nvPr/>
        </p:nvSpPr>
        <p:spPr bwMode="auto">
          <a:xfrm>
            <a:off x="838200" y="461963"/>
            <a:ext cx="77422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>
                <a:latin typeface="Comic Sans MS" panose="030F0702030302020204" pitchFamily="66" charset="0"/>
              </a:rPr>
              <a:t>Unit 3 Welcome to our school</a:t>
            </a:r>
          </a:p>
        </p:txBody>
      </p:sp>
      <p:sp>
        <p:nvSpPr>
          <p:cNvPr id="2050" name="文本框 2"/>
          <p:cNvSpPr txBox="1">
            <a:spLocks noChangeArrowheads="1"/>
          </p:cNvSpPr>
          <p:nvPr/>
        </p:nvSpPr>
        <p:spPr bwMode="auto">
          <a:xfrm>
            <a:off x="3302000" y="1270000"/>
            <a:ext cx="254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>
                <a:latin typeface="Comic Sans MS" panose="030F0702030302020204" pitchFamily="66" charset="0"/>
              </a:rPr>
              <a:t>Grammar</a:t>
            </a:r>
          </a:p>
        </p:txBody>
      </p:sp>
      <p:sp>
        <p:nvSpPr>
          <p:cNvPr id="2051" name="文本框 7"/>
          <p:cNvSpPr txBox="1">
            <a:spLocks noChangeArrowheads="1"/>
          </p:cNvSpPr>
          <p:nvPr/>
        </p:nvSpPr>
        <p:spPr bwMode="auto">
          <a:xfrm>
            <a:off x="501650" y="5807075"/>
            <a:ext cx="8140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>
                <a:latin typeface="Comic Sans MS" panose="030F0702030302020204" pitchFamily="66" charset="0"/>
              </a:rPr>
              <a:t>Zhao Zhe(Allen)</a:t>
            </a:r>
          </a:p>
          <a:p>
            <a:pPr algn="ctr"/>
            <a:r>
              <a:rPr lang="zh-CN" altLang="en-US" sz="2400">
                <a:latin typeface="Comic Sans MS" panose="030F0702030302020204" pitchFamily="66" charset="0"/>
              </a:rPr>
              <a:t>Xincheng Middle School Huangshan Road Campus</a:t>
            </a:r>
          </a:p>
        </p:txBody>
      </p:sp>
      <p:pic>
        <p:nvPicPr>
          <p:cNvPr id="2052" name="图片 11" descr="120178419104862_thu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7"/>
          <a:stretch>
            <a:fillRect/>
          </a:stretch>
        </p:blipFill>
        <p:spPr bwMode="auto">
          <a:xfrm>
            <a:off x="838200" y="2262188"/>
            <a:ext cx="748665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文本框 4"/>
          <p:cNvSpPr txBox="1">
            <a:spLocks noChangeArrowheads="1"/>
          </p:cNvSpPr>
          <p:nvPr/>
        </p:nvSpPr>
        <p:spPr bwMode="auto">
          <a:xfrm>
            <a:off x="190183" y="672465"/>
            <a:ext cx="8982075" cy="246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I miss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2800" dirty="0">
                <a:latin typeface="Comic Sans MS" panose="030F0702030302020204" pitchFamily="66" charset="0"/>
              </a:rPr>
              <a:t> so much.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They love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us</a:t>
            </a:r>
            <a:r>
              <a:rPr lang="en-US" altLang="zh-CN" sz="2800" dirty="0">
                <a:latin typeface="Comic Sans MS" panose="030F0702030302020204" pitchFamily="66" charset="0"/>
              </a:rPr>
              <a:t> and we love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them</a:t>
            </a:r>
            <a:r>
              <a:rPr lang="en-US" altLang="zh-CN" sz="2800" dirty="0">
                <a:latin typeface="Comic Sans MS" panose="030F0702030302020204" pitchFamily="66" charset="0"/>
              </a:rPr>
              <a:t> too.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It makes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him</a:t>
            </a:r>
            <a:r>
              <a:rPr lang="en-US" altLang="zh-CN" sz="2800" dirty="0">
                <a:latin typeface="Comic Sans MS" panose="030F0702030302020204" pitchFamily="66" charset="0"/>
              </a:rPr>
              <a:t> happy.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</p:txBody>
      </p:sp>
      <p:pic>
        <p:nvPicPr>
          <p:cNvPr id="10242" name="图片 5" descr="IMG_20170907_2146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34962" r="21768" b="49236"/>
          <a:stretch>
            <a:fillRect/>
          </a:stretch>
        </p:blipFill>
        <p:spPr bwMode="auto">
          <a:xfrm>
            <a:off x="5237163" y="-30163"/>
            <a:ext cx="3930650" cy="158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椭圆 6"/>
          <p:cNvSpPr>
            <a:spLocks noChangeArrowheads="1"/>
          </p:cNvSpPr>
          <p:nvPr/>
        </p:nvSpPr>
        <p:spPr bwMode="auto">
          <a:xfrm>
            <a:off x="549275" y="891223"/>
            <a:ext cx="831850" cy="503237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271" name="椭圆 4"/>
          <p:cNvSpPr>
            <a:spLocks noChangeArrowheads="1"/>
          </p:cNvSpPr>
          <p:nvPr/>
        </p:nvSpPr>
        <p:spPr bwMode="auto">
          <a:xfrm>
            <a:off x="7474585" y="5006658"/>
            <a:ext cx="528638" cy="503237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272" name="椭圆 5"/>
          <p:cNvSpPr>
            <a:spLocks noChangeArrowheads="1"/>
          </p:cNvSpPr>
          <p:nvPr/>
        </p:nvSpPr>
        <p:spPr bwMode="auto">
          <a:xfrm>
            <a:off x="1129030" y="1484784"/>
            <a:ext cx="811213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273" name="椭圆 16"/>
          <p:cNvSpPr>
            <a:spLocks noChangeArrowheads="1"/>
          </p:cNvSpPr>
          <p:nvPr/>
        </p:nvSpPr>
        <p:spPr bwMode="auto">
          <a:xfrm>
            <a:off x="675958" y="2195830"/>
            <a:ext cx="1162050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274" name="椭圆 18"/>
          <p:cNvSpPr>
            <a:spLocks noChangeArrowheads="1"/>
          </p:cNvSpPr>
          <p:nvPr/>
        </p:nvSpPr>
        <p:spPr bwMode="auto">
          <a:xfrm>
            <a:off x="4887913" y="3745865"/>
            <a:ext cx="530225" cy="503238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275" name="文本框 20"/>
          <p:cNvSpPr txBox="1">
            <a:spLocks noChangeArrowheads="1"/>
          </p:cNvSpPr>
          <p:nvPr/>
        </p:nvSpPr>
        <p:spPr bwMode="auto">
          <a:xfrm>
            <a:off x="549275" y="2826703"/>
            <a:ext cx="8623300" cy="82994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We 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usually 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use object pronouns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(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宾格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 ________ 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(before/ after) 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verbs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(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动词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).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            </a:t>
            </a:r>
            <a:endParaRPr lang="zh-CN" altLang="en-US" sz="2400">
              <a:latin typeface="Comic Sans MS" panose="030F0702030302020204" pitchFamily="66" charset="0"/>
            </a:endParaRPr>
          </a:p>
        </p:txBody>
      </p:sp>
      <p:sp>
        <p:nvSpPr>
          <p:cNvPr id="11276" name="五角星 30"/>
          <p:cNvSpPr>
            <a:spLocks noChangeArrowheads="1"/>
          </p:cNvSpPr>
          <p:nvPr/>
        </p:nvSpPr>
        <p:spPr bwMode="auto">
          <a:xfrm>
            <a:off x="100647" y="2904173"/>
            <a:ext cx="339726" cy="373062"/>
          </a:xfrm>
          <a:custGeom>
            <a:avLst/>
            <a:gdLst>
              <a:gd name="T0" fmla="*/ 0 w 341312"/>
              <a:gd name="T1" fmla="*/ 142496 h 373062"/>
              <a:gd name="T2" fmla="*/ 130370 w 341312"/>
              <a:gd name="T3" fmla="*/ 142497 h 373062"/>
              <a:gd name="T4" fmla="*/ 170656 w 341312"/>
              <a:gd name="T5" fmla="*/ 0 h 373062"/>
              <a:gd name="T6" fmla="*/ 210942 w 341312"/>
              <a:gd name="T7" fmla="*/ 142497 h 373062"/>
              <a:gd name="T8" fmla="*/ 341312 w 341312"/>
              <a:gd name="T9" fmla="*/ 142496 h 373062"/>
              <a:gd name="T10" fmla="*/ 235839 w 341312"/>
              <a:gd name="T11" fmla="*/ 230564 h 373062"/>
              <a:gd name="T12" fmla="*/ 276127 w 341312"/>
              <a:gd name="T13" fmla="*/ 373061 h 373062"/>
              <a:gd name="T14" fmla="*/ 170656 w 341312"/>
              <a:gd name="T15" fmla="*/ 284992 h 373062"/>
              <a:gd name="T16" fmla="*/ 65185 w 341312"/>
              <a:gd name="T17" fmla="*/ 373061 h 373062"/>
              <a:gd name="T18" fmla="*/ 105472 w 341312"/>
              <a:gd name="T19" fmla="*/ 230564 h 373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1312" h="373062">
                <a:moveTo>
                  <a:pt x="0" y="142496"/>
                </a:moveTo>
                <a:lnTo>
                  <a:pt x="130370" y="142497"/>
                </a:lnTo>
                <a:lnTo>
                  <a:pt x="170656" y="0"/>
                </a:lnTo>
                <a:lnTo>
                  <a:pt x="210942" y="142497"/>
                </a:lnTo>
                <a:lnTo>
                  <a:pt x="341312" y="142496"/>
                </a:lnTo>
                <a:lnTo>
                  <a:pt x="235839" y="230564"/>
                </a:lnTo>
                <a:lnTo>
                  <a:pt x="276127" y="373061"/>
                </a:lnTo>
                <a:lnTo>
                  <a:pt x="170656" y="284992"/>
                </a:lnTo>
                <a:lnTo>
                  <a:pt x="65185" y="373061"/>
                </a:lnTo>
                <a:lnTo>
                  <a:pt x="105472" y="23056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7" name="文本框 31"/>
          <p:cNvSpPr txBox="1">
            <a:spLocks noChangeArrowheads="1"/>
          </p:cNvSpPr>
          <p:nvPr/>
        </p:nvSpPr>
        <p:spPr bwMode="auto">
          <a:xfrm>
            <a:off x="6242050" y="2816543"/>
            <a:ext cx="1285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after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94945" y="3585210"/>
            <a:ext cx="897763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None/>
            </a:pPr>
            <a:r>
              <a:rPr lang="en-US" altLang="zh-CN" sz="2800">
                <a:latin typeface="Comic Sans MS" panose="030F0702030302020204" pitchFamily="66" charset="0"/>
                <a:sym typeface="+mn-ea"/>
              </a:rPr>
              <a:t>I have some new classmates in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it</a:t>
            </a:r>
            <a:r>
              <a:rPr lang="en-US" altLang="zh-CN" sz="2800">
                <a:latin typeface="Comic Sans MS" panose="030F0702030302020204" pitchFamily="66" charset="0"/>
                <a:sym typeface="+mn-ea"/>
              </a:rPr>
              <a:t>.</a:t>
            </a:r>
          </a:p>
          <a:p>
            <a:pPr lvl="0" algn="l">
              <a:lnSpc>
                <a:spcPct val="150000"/>
              </a:lnSpc>
              <a:buNone/>
            </a:pPr>
            <a:r>
              <a:rPr lang="en-US" altLang="zh-CN" sz="2800">
                <a:latin typeface="Comic Sans MS" panose="030F0702030302020204" pitchFamily="66" charset="0"/>
                <a:sym typeface="+mn-ea"/>
              </a:rPr>
              <a:t>so I can learn a lot from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her</a:t>
            </a:r>
            <a:r>
              <a:rPr lang="en-US" altLang="zh-CN" sz="2800">
                <a:latin typeface="Comic Sans MS" panose="030F0702030302020204" pitchFamily="66" charset="0"/>
                <a:sym typeface="+mn-ea"/>
              </a:rPr>
              <a:t>. </a:t>
            </a:r>
          </a:p>
          <a:p>
            <a:pPr lvl="0" algn="l">
              <a:lnSpc>
                <a:spcPct val="150000"/>
              </a:lnSpc>
              <a:buNone/>
            </a:pPr>
            <a:r>
              <a:rPr lang="en-US" altLang="zh-CN" sz="2800">
                <a:latin typeface="Comic Sans MS" panose="030F0702030302020204" pitchFamily="66" charset="0"/>
                <a:sym typeface="+mn-ea"/>
              </a:rPr>
              <a:t>He is a new English teacher and often talks to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me</a:t>
            </a:r>
            <a:r>
              <a:rPr lang="en-US" altLang="zh-CN" sz="2800">
                <a:latin typeface="Comic Sans MS" panose="030F0702030302020204" pitchFamily="66" charset="0"/>
                <a:sym typeface="+mn-ea"/>
              </a:rPr>
              <a:t>. </a:t>
            </a:r>
          </a:p>
          <a:p>
            <a:pPr lvl="0" algn="l">
              <a:lnSpc>
                <a:spcPct val="150000"/>
              </a:lnSpc>
            </a:pPr>
            <a:endParaRPr lang="en-US" altLang="zh-CN" sz="2800">
              <a:latin typeface="Comic Sans MS" panose="030F0702030302020204" pitchFamily="66" charset="0"/>
              <a:sym typeface="+mn-ea"/>
            </a:endParaRPr>
          </a:p>
          <a:p>
            <a:pPr lvl="0" algn="l">
              <a:lnSpc>
                <a:spcPct val="150000"/>
              </a:lnSpc>
            </a:pPr>
            <a:r>
              <a:rPr lang="en-US" altLang="zh-CN" sz="2800">
                <a:latin typeface="Comic Sans MS" panose="030F0702030302020204" pitchFamily="66" charset="0"/>
                <a:sym typeface="+mn-ea"/>
              </a:rPr>
              <a:t> </a:t>
            </a:r>
          </a:p>
        </p:txBody>
      </p:sp>
      <p:sp>
        <p:nvSpPr>
          <p:cNvPr id="4" name="椭圆 5"/>
          <p:cNvSpPr>
            <a:spLocks noChangeArrowheads="1"/>
          </p:cNvSpPr>
          <p:nvPr/>
        </p:nvSpPr>
        <p:spPr bwMode="auto">
          <a:xfrm>
            <a:off x="3595370" y="1484784"/>
            <a:ext cx="811213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/>
          <p:cNvSpPr>
            <a:spLocks noChangeArrowheads="1"/>
          </p:cNvSpPr>
          <p:nvPr/>
        </p:nvSpPr>
        <p:spPr bwMode="auto">
          <a:xfrm>
            <a:off x="3423920" y="4403090"/>
            <a:ext cx="982980" cy="50292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五角星 30"/>
          <p:cNvSpPr>
            <a:spLocks noChangeArrowheads="1"/>
          </p:cNvSpPr>
          <p:nvPr/>
        </p:nvSpPr>
        <p:spPr bwMode="auto">
          <a:xfrm>
            <a:off x="100647" y="5738813"/>
            <a:ext cx="339726" cy="373062"/>
          </a:xfrm>
          <a:custGeom>
            <a:avLst/>
            <a:gdLst>
              <a:gd name="T0" fmla="*/ 0 w 341312"/>
              <a:gd name="T1" fmla="*/ 142496 h 373062"/>
              <a:gd name="T2" fmla="*/ 130370 w 341312"/>
              <a:gd name="T3" fmla="*/ 142497 h 373062"/>
              <a:gd name="T4" fmla="*/ 170656 w 341312"/>
              <a:gd name="T5" fmla="*/ 0 h 373062"/>
              <a:gd name="T6" fmla="*/ 210942 w 341312"/>
              <a:gd name="T7" fmla="*/ 142497 h 373062"/>
              <a:gd name="T8" fmla="*/ 341312 w 341312"/>
              <a:gd name="T9" fmla="*/ 142496 h 373062"/>
              <a:gd name="T10" fmla="*/ 235839 w 341312"/>
              <a:gd name="T11" fmla="*/ 230564 h 373062"/>
              <a:gd name="T12" fmla="*/ 276127 w 341312"/>
              <a:gd name="T13" fmla="*/ 373061 h 373062"/>
              <a:gd name="T14" fmla="*/ 170656 w 341312"/>
              <a:gd name="T15" fmla="*/ 284992 h 373062"/>
              <a:gd name="T16" fmla="*/ 65185 w 341312"/>
              <a:gd name="T17" fmla="*/ 373061 h 373062"/>
              <a:gd name="T18" fmla="*/ 105472 w 341312"/>
              <a:gd name="T19" fmla="*/ 230564 h 373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1312" h="373062">
                <a:moveTo>
                  <a:pt x="0" y="142496"/>
                </a:moveTo>
                <a:lnTo>
                  <a:pt x="130370" y="142497"/>
                </a:lnTo>
                <a:lnTo>
                  <a:pt x="170656" y="0"/>
                </a:lnTo>
                <a:lnTo>
                  <a:pt x="210942" y="142497"/>
                </a:lnTo>
                <a:lnTo>
                  <a:pt x="341312" y="142496"/>
                </a:lnTo>
                <a:lnTo>
                  <a:pt x="235839" y="230564"/>
                </a:lnTo>
                <a:lnTo>
                  <a:pt x="276127" y="373061"/>
                </a:lnTo>
                <a:lnTo>
                  <a:pt x="170656" y="284992"/>
                </a:lnTo>
                <a:lnTo>
                  <a:pt x="65185" y="373061"/>
                </a:lnTo>
                <a:lnTo>
                  <a:pt x="105472" y="23056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文本框 20"/>
          <p:cNvSpPr txBox="1">
            <a:spLocks noChangeArrowheads="1"/>
          </p:cNvSpPr>
          <p:nvPr/>
        </p:nvSpPr>
        <p:spPr bwMode="auto">
          <a:xfrm>
            <a:off x="549275" y="5738813"/>
            <a:ext cx="8623300" cy="82994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We 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usually 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use object pronouns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(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宾格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 ________ 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(before/ after) 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prep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o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sitions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(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介词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).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            </a:t>
            </a:r>
            <a:endParaRPr lang="zh-CN" altLang="en-US" sz="2400">
              <a:latin typeface="Comic Sans MS" panose="030F0702030302020204" pitchFamily="66" charset="0"/>
            </a:endParaRPr>
          </a:p>
        </p:txBody>
      </p:sp>
      <p:sp>
        <p:nvSpPr>
          <p:cNvPr id="8" name="文本框 31"/>
          <p:cNvSpPr txBox="1">
            <a:spLocks noChangeArrowheads="1"/>
          </p:cNvSpPr>
          <p:nvPr/>
        </p:nvSpPr>
        <p:spPr bwMode="auto">
          <a:xfrm>
            <a:off x="6242050" y="5722938"/>
            <a:ext cx="1285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ldLvl="0" animBg="1"/>
      <p:bldP spid="11271" grpId="0" bldLvl="0" animBg="1"/>
      <p:bldP spid="11272" grpId="0" bldLvl="0" animBg="1"/>
      <p:bldP spid="11273" grpId="0" bldLvl="0" animBg="1"/>
      <p:bldP spid="11274" grpId="0" bldLvl="0" animBg="1"/>
      <p:bldP spid="11275" grpId="0" bldLvl="0" animBg="1"/>
      <p:bldP spid="11276" grpId="0" bldLvl="0" animBg="1"/>
      <p:bldP spid="11277" grpId="0"/>
      <p:bldP spid="3" grpId="0"/>
      <p:bldP spid="4" grpId="0" bldLvl="0" animBg="1"/>
      <p:bldP spid="5" grpId="0" bldLvl="0" animBg="1"/>
      <p:bldP spid="6" grpId="0" bldLvl="0" animBg="1"/>
      <p:bldP spid="7" grpId="0" bldLvl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文本框 5"/>
          <p:cNvSpPr txBox="1">
            <a:spLocks noChangeArrowheads="1"/>
          </p:cNvSpPr>
          <p:nvPr/>
        </p:nvSpPr>
        <p:spPr bwMode="auto">
          <a:xfrm>
            <a:off x="315913" y="203200"/>
            <a:ext cx="820261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Exercise</a:t>
            </a:r>
            <a:r>
              <a:rPr lang="zh-CN" altLang="en-US" sz="3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On the phone( Page </a:t>
            </a:r>
            <a:r>
              <a:rPr lang="en-US" altLang="zh-CN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  <a:r>
              <a:rPr lang="en-US" altLang="zh-CN" sz="3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  <a:endParaRPr lang="en-US" altLang="zh-CN" sz="3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图片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t="40924" r="47859" b="26889"/>
          <a:stretch>
            <a:fillRect/>
          </a:stretch>
        </p:blipFill>
        <p:spPr bwMode="auto">
          <a:xfrm>
            <a:off x="6281738" y="1865313"/>
            <a:ext cx="2573337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 228"/>
          <p:cNvSpPr>
            <a:spLocks noChangeArrowheads="1"/>
          </p:cNvSpPr>
          <p:nvPr/>
        </p:nvSpPr>
        <p:spPr bwMode="auto">
          <a:xfrm>
            <a:off x="844550" y="3025775"/>
            <a:ext cx="5029200" cy="777875"/>
          </a:xfrm>
          <a:prstGeom prst="wedgeRectCallout">
            <a:avLst>
              <a:gd name="adj1" fmla="val 58699"/>
              <a:gd name="adj2" fmla="val 4903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altLang="zh-CN" sz="2400">
                <a:solidFill>
                  <a:srgbClr val="FFFFFF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I have some new friends. I like to play with ______ after class.</a:t>
            </a:r>
            <a:endParaRPr lang="zh-CN" altLang="en-US" sz="2400">
              <a:solidFill>
                <a:srgbClr val="00B0F0"/>
              </a:solidFill>
            </a:endParaRPr>
          </a:p>
        </p:txBody>
      </p:sp>
      <p:sp>
        <p:nvSpPr>
          <p:cNvPr id="11268" name=" 228"/>
          <p:cNvSpPr>
            <a:spLocks noChangeArrowheads="1"/>
          </p:cNvSpPr>
          <p:nvPr/>
        </p:nvSpPr>
        <p:spPr bwMode="auto">
          <a:xfrm>
            <a:off x="844550" y="1101725"/>
            <a:ext cx="5027613" cy="796925"/>
          </a:xfrm>
          <a:prstGeom prst="wedgeRectCallout">
            <a:avLst>
              <a:gd name="adj1" fmla="val 56352"/>
              <a:gd name="adj2" fmla="val 43398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altLang="zh-CN" sz="2400">
                <a:solidFill>
                  <a:srgbClr val="FFFFFF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I'm at a new school, Grandpa. Let me tell you about ______</a:t>
            </a:r>
            <a:r>
              <a:rPr lang="en-US" altLang="zh-CN" sz="2400">
                <a:solidFill>
                  <a:srgbClr val="FFFFFF"/>
                </a:solidFill>
                <a:sym typeface="宋体" panose="02010600030101010101" pitchFamily="2" charset="-122"/>
              </a:rPr>
              <a:t>.</a:t>
            </a:r>
            <a:endParaRPr lang="zh-CN" altLang="en-US" sz="2400">
              <a:solidFill>
                <a:srgbClr val="00B0F0"/>
              </a:solidFill>
            </a:endParaRPr>
          </a:p>
        </p:txBody>
      </p:sp>
      <p:sp>
        <p:nvSpPr>
          <p:cNvPr id="12294" name="矩形 12"/>
          <p:cNvSpPr>
            <a:spLocks noChangeArrowheads="1"/>
          </p:cNvSpPr>
          <p:nvPr/>
        </p:nvSpPr>
        <p:spPr bwMode="auto">
          <a:xfrm>
            <a:off x="2327275" y="3344863"/>
            <a:ext cx="10334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them</a:t>
            </a:r>
          </a:p>
        </p:txBody>
      </p:sp>
      <p:sp>
        <p:nvSpPr>
          <p:cNvPr id="12295" name=" 228"/>
          <p:cNvSpPr>
            <a:spLocks noChangeArrowheads="1"/>
          </p:cNvSpPr>
          <p:nvPr/>
        </p:nvSpPr>
        <p:spPr bwMode="auto">
          <a:xfrm>
            <a:off x="842963" y="2055813"/>
            <a:ext cx="5030787" cy="812800"/>
          </a:xfrm>
          <a:prstGeom prst="wedgeRectCallout">
            <a:avLst>
              <a:gd name="adj1" fmla="val 57120"/>
              <a:gd name="adj2" fmla="val 17185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altLang="zh-CN" sz="2400">
                <a:solidFill>
                  <a:srgbClr val="FFFFFF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Mr. Wu is our English teacher. We all like ______.</a:t>
            </a:r>
            <a:endParaRPr lang="zh-CN" altLang="en-US" sz="2400">
              <a:solidFill>
                <a:srgbClr val="00B0F0"/>
              </a:solidFill>
            </a:endParaRPr>
          </a:p>
        </p:txBody>
      </p:sp>
      <p:sp>
        <p:nvSpPr>
          <p:cNvPr id="12296" name=" 228"/>
          <p:cNvSpPr>
            <a:spLocks noChangeArrowheads="1"/>
          </p:cNvSpPr>
          <p:nvPr/>
        </p:nvSpPr>
        <p:spPr bwMode="auto">
          <a:xfrm>
            <a:off x="844550" y="4902200"/>
            <a:ext cx="5029200" cy="771525"/>
          </a:xfrm>
          <a:prstGeom prst="wedgeRectCallout">
            <a:avLst>
              <a:gd name="adj1" fmla="val 58449"/>
              <a:gd name="adj2" fmla="val -48185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altLang="zh-CN" sz="2400">
                <a:solidFill>
                  <a:srgbClr val="FFFFFF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Is Grandma at home now? I want to say hello to ______.</a:t>
            </a:r>
            <a:endParaRPr lang="zh-CN" altLang="en-US" sz="2400">
              <a:solidFill>
                <a:srgbClr val="00B0F0"/>
              </a:solidFill>
            </a:endParaRPr>
          </a:p>
        </p:txBody>
      </p:sp>
      <p:sp>
        <p:nvSpPr>
          <p:cNvPr id="12297" name="矩形 11"/>
          <p:cNvSpPr>
            <a:spLocks noChangeArrowheads="1"/>
          </p:cNvSpPr>
          <p:nvPr/>
        </p:nvSpPr>
        <p:spPr bwMode="auto">
          <a:xfrm>
            <a:off x="2471738" y="2409825"/>
            <a:ext cx="108426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him</a:t>
            </a:r>
          </a:p>
        </p:txBody>
      </p:sp>
      <p:sp>
        <p:nvSpPr>
          <p:cNvPr id="12298" name="矩形 10"/>
          <p:cNvSpPr>
            <a:spLocks noChangeArrowheads="1"/>
          </p:cNvSpPr>
          <p:nvPr/>
        </p:nvSpPr>
        <p:spPr bwMode="auto">
          <a:xfrm>
            <a:off x="3590925" y="1423988"/>
            <a:ext cx="75247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12299" name=" 228"/>
          <p:cNvSpPr>
            <a:spLocks noChangeArrowheads="1"/>
          </p:cNvSpPr>
          <p:nvPr/>
        </p:nvSpPr>
        <p:spPr bwMode="auto">
          <a:xfrm>
            <a:off x="844550" y="3976688"/>
            <a:ext cx="5029200" cy="752475"/>
          </a:xfrm>
          <a:prstGeom prst="wedgeRectCallout">
            <a:avLst>
              <a:gd name="adj1" fmla="val 57917"/>
              <a:gd name="adj2" fmla="val 801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altLang="zh-CN" sz="2400">
                <a:solidFill>
                  <a:srgbClr val="FFFFFF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I'm not good at English. Sometimes Millie helps ______.</a:t>
            </a:r>
            <a:endParaRPr lang="zh-CN" altLang="en-US" sz="2400">
              <a:solidFill>
                <a:srgbClr val="00B0F0"/>
              </a:solidFill>
            </a:endParaRPr>
          </a:p>
        </p:txBody>
      </p:sp>
      <p:sp>
        <p:nvSpPr>
          <p:cNvPr id="12300" name="矩形 14"/>
          <p:cNvSpPr>
            <a:spLocks noChangeArrowheads="1"/>
          </p:cNvSpPr>
          <p:nvPr/>
        </p:nvSpPr>
        <p:spPr bwMode="auto">
          <a:xfrm>
            <a:off x="3108325" y="5191125"/>
            <a:ext cx="102076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her</a:t>
            </a:r>
          </a:p>
        </p:txBody>
      </p:sp>
      <p:sp>
        <p:nvSpPr>
          <p:cNvPr id="12301" name=" 228"/>
          <p:cNvSpPr>
            <a:spLocks noChangeArrowheads="1"/>
          </p:cNvSpPr>
          <p:nvPr/>
        </p:nvSpPr>
        <p:spPr bwMode="auto">
          <a:xfrm>
            <a:off x="2327275" y="5918200"/>
            <a:ext cx="6527800" cy="765175"/>
          </a:xfrm>
          <a:prstGeom prst="wedgeRectCallout">
            <a:avLst>
              <a:gd name="adj1" fmla="val 33569"/>
              <a:gd name="adj2" fmla="val -89866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altLang="zh-CN" sz="2400">
                <a:solidFill>
                  <a:srgbClr val="FFFFFF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Pardon? Daniel, I can't hear ______ well on the phone.</a:t>
            </a:r>
            <a:endParaRPr lang="zh-CN" altLang="en-US" sz="2400">
              <a:solidFill>
                <a:srgbClr val="00B0F0"/>
              </a:solidFill>
            </a:endParaRPr>
          </a:p>
        </p:txBody>
      </p:sp>
      <p:sp>
        <p:nvSpPr>
          <p:cNvPr id="12302" name="矩形 15"/>
          <p:cNvSpPr>
            <a:spLocks noChangeArrowheads="1"/>
          </p:cNvSpPr>
          <p:nvPr/>
        </p:nvSpPr>
        <p:spPr bwMode="auto">
          <a:xfrm>
            <a:off x="6461125" y="5745163"/>
            <a:ext cx="12160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you</a:t>
            </a:r>
          </a:p>
        </p:txBody>
      </p:sp>
      <p:sp>
        <p:nvSpPr>
          <p:cNvPr id="12303" name="矩形 13"/>
          <p:cNvSpPr>
            <a:spLocks noChangeArrowheads="1"/>
          </p:cNvSpPr>
          <p:nvPr/>
        </p:nvSpPr>
        <p:spPr bwMode="auto">
          <a:xfrm>
            <a:off x="4424363" y="4298950"/>
            <a:ext cx="884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me</a:t>
            </a:r>
          </a:p>
        </p:txBody>
      </p:sp>
      <p:sp>
        <p:nvSpPr>
          <p:cNvPr id="12304" name="矩形 3"/>
          <p:cNvSpPr>
            <a:spLocks noChangeArrowheads="1"/>
          </p:cNvSpPr>
          <p:nvPr/>
        </p:nvSpPr>
        <p:spPr bwMode="auto">
          <a:xfrm>
            <a:off x="6461125" y="6146800"/>
            <a:ext cx="12160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him?</a:t>
            </a:r>
          </a:p>
        </p:txBody>
      </p:sp>
      <p:sp>
        <p:nvSpPr>
          <p:cNvPr id="12305" name="文本框 18"/>
          <p:cNvSpPr txBox="1">
            <a:spLocks noChangeArrowheads="1"/>
          </p:cNvSpPr>
          <p:nvPr/>
        </p:nvSpPr>
        <p:spPr bwMode="auto">
          <a:xfrm>
            <a:off x="25400" y="4206875"/>
            <a:ext cx="9166225" cy="15843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Tip:</a:t>
            </a:r>
          </a:p>
          <a:p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      We use personal pronouns according to  (the rules/ the context).</a:t>
            </a:r>
          </a:p>
          <a:p>
            <a:endParaRPr lang="en-US" altLang="zh-CN" sz="24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9060" y="5304155"/>
            <a:ext cx="1016000" cy="487045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  <a:sym typeface="+mn-ea"/>
              </a:rPr>
              <a:t>(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  <a:sym typeface="+mn-ea"/>
              </a:rPr>
              <a:t>语境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  <a:sym typeface="+mn-ea"/>
              </a:rPr>
              <a:t>)</a:t>
            </a:r>
            <a:endParaRPr lang="zh-CN" altLang="en-US" sz="2400"/>
          </a:p>
        </p:txBody>
      </p:sp>
      <p:sp>
        <p:nvSpPr>
          <p:cNvPr id="11273" name="椭圆 16"/>
          <p:cNvSpPr>
            <a:spLocks noChangeArrowheads="1"/>
          </p:cNvSpPr>
          <p:nvPr/>
        </p:nvSpPr>
        <p:spPr bwMode="auto">
          <a:xfrm>
            <a:off x="6710363" y="5846763"/>
            <a:ext cx="703262" cy="461962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10735" y="4973955"/>
            <a:ext cx="1016000" cy="487045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  <a:sym typeface="+mn-ea"/>
              </a:rPr>
              <a:t>(依据)</a:t>
            </a:r>
            <a:endParaRPr lang="en-US" altLang="zh-CN" sz="24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61455" y="4970780"/>
            <a:ext cx="1016000" cy="487045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  <a:sym typeface="+mn-ea"/>
              </a:rPr>
              <a:t>(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  <a:sym typeface="+mn-ea"/>
              </a:rPr>
              <a:t>规则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  <a:sym typeface="+mn-ea"/>
              </a:rPr>
              <a:t>)</a:t>
            </a:r>
            <a:endParaRPr lang="zh-CN" altLang="en-US" sz="2400"/>
          </a:p>
        </p:txBody>
      </p:sp>
      <p:sp>
        <p:nvSpPr>
          <p:cNvPr id="2050" name=" 2050"/>
          <p:cNvSpPr/>
          <p:nvPr/>
        </p:nvSpPr>
        <p:spPr bwMode="auto">
          <a:xfrm>
            <a:off x="7208520" y="4656455"/>
            <a:ext cx="720090" cy="647700"/>
          </a:xfrm>
          <a:custGeom>
            <a:avLst/>
            <a:gdLst>
              <a:gd name="T0" fmla="*/ 1905000 w 1360"/>
              <a:gd name="T1" fmla="*/ 65651 h 1358"/>
              <a:gd name="T2" fmla="*/ 1703294 w 1360"/>
              <a:gd name="T3" fmla="*/ 205463 h 1358"/>
              <a:gd name="T4" fmla="*/ 1507191 w 1360"/>
              <a:gd name="T5" fmla="*/ 363512 h 1358"/>
              <a:gd name="T6" fmla="*/ 1318092 w 1360"/>
              <a:gd name="T7" fmla="*/ 538581 h 1358"/>
              <a:gd name="T8" fmla="*/ 1138798 w 1360"/>
              <a:gd name="T9" fmla="*/ 731887 h 1358"/>
              <a:gd name="T10" fmla="*/ 970710 w 1360"/>
              <a:gd name="T11" fmla="*/ 930055 h 1358"/>
              <a:gd name="T12" fmla="*/ 832037 w 1360"/>
              <a:gd name="T13" fmla="*/ 1130655 h 1358"/>
              <a:gd name="T14" fmla="*/ 715776 w 1360"/>
              <a:gd name="T15" fmla="*/ 1326392 h 1358"/>
              <a:gd name="T16" fmla="*/ 624728 w 1360"/>
              <a:gd name="T17" fmla="*/ 1520914 h 1358"/>
              <a:gd name="T18" fmla="*/ 525276 w 1360"/>
              <a:gd name="T19" fmla="*/ 1580486 h 1358"/>
              <a:gd name="T20" fmla="*/ 455239 w 1360"/>
              <a:gd name="T21" fmla="*/ 1627901 h 1358"/>
              <a:gd name="T22" fmla="*/ 417419 w 1360"/>
              <a:gd name="T23" fmla="*/ 1625469 h 1358"/>
              <a:gd name="T24" fmla="*/ 390805 w 1360"/>
              <a:gd name="T25" fmla="*/ 1551308 h 1358"/>
              <a:gd name="T26" fmla="*/ 336176 w 1360"/>
              <a:gd name="T27" fmla="*/ 1432163 h 1358"/>
              <a:gd name="T28" fmla="*/ 285750 w 1360"/>
              <a:gd name="T29" fmla="*/ 1322745 h 1358"/>
              <a:gd name="T30" fmla="*/ 239526 w 1360"/>
              <a:gd name="T31" fmla="*/ 1231563 h 1358"/>
              <a:gd name="T32" fmla="*/ 196103 w 1360"/>
              <a:gd name="T33" fmla="*/ 1158618 h 1358"/>
              <a:gd name="T34" fmla="*/ 155482 w 1360"/>
              <a:gd name="T35" fmla="*/ 1102693 h 1358"/>
              <a:gd name="T36" fmla="*/ 120463 w 1360"/>
              <a:gd name="T37" fmla="*/ 1061357 h 1358"/>
              <a:gd name="T38" fmla="*/ 81243 w 1360"/>
              <a:gd name="T39" fmla="*/ 1030963 h 1358"/>
              <a:gd name="T40" fmla="*/ 40621 w 1360"/>
              <a:gd name="T41" fmla="*/ 1011511 h 1358"/>
              <a:gd name="T42" fmla="*/ 0 w 1360"/>
              <a:gd name="T43" fmla="*/ 1003001 h 1358"/>
              <a:gd name="T44" fmla="*/ 53228 w 1360"/>
              <a:gd name="T45" fmla="*/ 960449 h 1358"/>
              <a:gd name="T46" fmla="*/ 107857 w 1360"/>
              <a:gd name="T47" fmla="*/ 930055 h 1358"/>
              <a:gd name="T48" fmla="*/ 152680 w 1360"/>
              <a:gd name="T49" fmla="*/ 914250 h 1358"/>
              <a:gd name="T50" fmla="*/ 198904 w 1360"/>
              <a:gd name="T51" fmla="*/ 906956 h 1358"/>
              <a:gd name="T52" fmla="*/ 257735 w 1360"/>
              <a:gd name="T53" fmla="*/ 925192 h 1358"/>
              <a:gd name="T54" fmla="*/ 323570 w 1360"/>
              <a:gd name="T55" fmla="*/ 979901 h 1358"/>
              <a:gd name="T56" fmla="*/ 388004 w 1360"/>
              <a:gd name="T57" fmla="*/ 1067436 h 1358"/>
              <a:gd name="T58" fmla="*/ 458040 w 1360"/>
              <a:gd name="T59" fmla="*/ 1191443 h 1358"/>
              <a:gd name="T60" fmla="*/ 572901 w 1360"/>
              <a:gd name="T61" fmla="*/ 1193875 h 1358"/>
              <a:gd name="T62" fmla="*/ 710173 w 1360"/>
              <a:gd name="T63" fmla="*/ 1000569 h 1358"/>
              <a:gd name="T64" fmla="*/ 861452 w 1360"/>
              <a:gd name="T65" fmla="*/ 813342 h 1358"/>
              <a:gd name="T66" fmla="*/ 1025338 w 1360"/>
              <a:gd name="T67" fmla="*/ 637057 h 1358"/>
              <a:gd name="T68" fmla="*/ 1203232 w 1360"/>
              <a:gd name="T69" fmla="*/ 468067 h 1358"/>
              <a:gd name="T70" fmla="*/ 1385327 w 1360"/>
              <a:gd name="T71" fmla="*/ 314881 h 1358"/>
              <a:gd name="T72" fmla="*/ 1574426 w 1360"/>
              <a:gd name="T73" fmla="*/ 175069 h 1358"/>
              <a:gd name="T74" fmla="*/ 1764926 w 1360"/>
              <a:gd name="T75" fmla="*/ 53493 h 13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" name=" 2050"/>
          <p:cNvSpPr/>
          <p:nvPr/>
        </p:nvSpPr>
        <p:spPr bwMode="auto">
          <a:xfrm>
            <a:off x="844550" y="5026025"/>
            <a:ext cx="720090" cy="647700"/>
          </a:xfrm>
          <a:custGeom>
            <a:avLst/>
            <a:gdLst>
              <a:gd name="T0" fmla="*/ 1905000 w 1360"/>
              <a:gd name="T1" fmla="*/ 65651 h 1358"/>
              <a:gd name="T2" fmla="*/ 1703294 w 1360"/>
              <a:gd name="T3" fmla="*/ 205463 h 1358"/>
              <a:gd name="T4" fmla="*/ 1507191 w 1360"/>
              <a:gd name="T5" fmla="*/ 363512 h 1358"/>
              <a:gd name="T6" fmla="*/ 1318092 w 1360"/>
              <a:gd name="T7" fmla="*/ 538581 h 1358"/>
              <a:gd name="T8" fmla="*/ 1138798 w 1360"/>
              <a:gd name="T9" fmla="*/ 731887 h 1358"/>
              <a:gd name="T10" fmla="*/ 970710 w 1360"/>
              <a:gd name="T11" fmla="*/ 930055 h 1358"/>
              <a:gd name="T12" fmla="*/ 832037 w 1360"/>
              <a:gd name="T13" fmla="*/ 1130655 h 1358"/>
              <a:gd name="T14" fmla="*/ 715776 w 1360"/>
              <a:gd name="T15" fmla="*/ 1326392 h 1358"/>
              <a:gd name="T16" fmla="*/ 624728 w 1360"/>
              <a:gd name="T17" fmla="*/ 1520914 h 1358"/>
              <a:gd name="T18" fmla="*/ 525276 w 1360"/>
              <a:gd name="T19" fmla="*/ 1580486 h 1358"/>
              <a:gd name="T20" fmla="*/ 455239 w 1360"/>
              <a:gd name="T21" fmla="*/ 1627901 h 1358"/>
              <a:gd name="T22" fmla="*/ 417419 w 1360"/>
              <a:gd name="T23" fmla="*/ 1625469 h 1358"/>
              <a:gd name="T24" fmla="*/ 390805 w 1360"/>
              <a:gd name="T25" fmla="*/ 1551308 h 1358"/>
              <a:gd name="T26" fmla="*/ 336176 w 1360"/>
              <a:gd name="T27" fmla="*/ 1432163 h 1358"/>
              <a:gd name="T28" fmla="*/ 285750 w 1360"/>
              <a:gd name="T29" fmla="*/ 1322745 h 1358"/>
              <a:gd name="T30" fmla="*/ 239526 w 1360"/>
              <a:gd name="T31" fmla="*/ 1231563 h 1358"/>
              <a:gd name="T32" fmla="*/ 196103 w 1360"/>
              <a:gd name="T33" fmla="*/ 1158618 h 1358"/>
              <a:gd name="T34" fmla="*/ 155482 w 1360"/>
              <a:gd name="T35" fmla="*/ 1102693 h 1358"/>
              <a:gd name="T36" fmla="*/ 120463 w 1360"/>
              <a:gd name="T37" fmla="*/ 1061357 h 1358"/>
              <a:gd name="T38" fmla="*/ 81243 w 1360"/>
              <a:gd name="T39" fmla="*/ 1030963 h 1358"/>
              <a:gd name="T40" fmla="*/ 40621 w 1360"/>
              <a:gd name="T41" fmla="*/ 1011511 h 1358"/>
              <a:gd name="T42" fmla="*/ 0 w 1360"/>
              <a:gd name="T43" fmla="*/ 1003001 h 1358"/>
              <a:gd name="T44" fmla="*/ 53228 w 1360"/>
              <a:gd name="T45" fmla="*/ 960449 h 1358"/>
              <a:gd name="T46" fmla="*/ 107857 w 1360"/>
              <a:gd name="T47" fmla="*/ 930055 h 1358"/>
              <a:gd name="T48" fmla="*/ 152680 w 1360"/>
              <a:gd name="T49" fmla="*/ 914250 h 1358"/>
              <a:gd name="T50" fmla="*/ 198904 w 1360"/>
              <a:gd name="T51" fmla="*/ 906956 h 1358"/>
              <a:gd name="T52" fmla="*/ 257735 w 1360"/>
              <a:gd name="T53" fmla="*/ 925192 h 1358"/>
              <a:gd name="T54" fmla="*/ 323570 w 1360"/>
              <a:gd name="T55" fmla="*/ 979901 h 1358"/>
              <a:gd name="T56" fmla="*/ 388004 w 1360"/>
              <a:gd name="T57" fmla="*/ 1067436 h 1358"/>
              <a:gd name="T58" fmla="*/ 458040 w 1360"/>
              <a:gd name="T59" fmla="*/ 1191443 h 1358"/>
              <a:gd name="T60" fmla="*/ 572901 w 1360"/>
              <a:gd name="T61" fmla="*/ 1193875 h 1358"/>
              <a:gd name="T62" fmla="*/ 710173 w 1360"/>
              <a:gd name="T63" fmla="*/ 1000569 h 1358"/>
              <a:gd name="T64" fmla="*/ 861452 w 1360"/>
              <a:gd name="T65" fmla="*/ 813342 h 1358"/>
              <a:gd name="T66" fmla="*/ 1025338 w 1360"/>
              <a:gd name="T67" fmla="*/ 637057 h 1358"/>
              <a:gd name="T68" fmla="*/ 1203232 w 1360"/>
              <a:gd name="T69" fmla="*/ 468067 h 1358"/>
              <a:gd name="T70" fmla="*/ 1385327 w 1360"/>
              <a:gd name="T71" fmla="*/ 314881 h 1358"/>
              <a:gd name="T72" fmla="*/ 1574426 w 1360"/>
              <a:gd name="T73" fmla="*/ 175069 h 1358"/>
              <a:gd name="T74" fmla="*/ 1764926 w 1360"/>
              <a:gd name="T75" fmla="*/ 53493 h 13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ldLvl="0" animBg="1"/>
      <p:bldP spid="12294" grpId="0" bldLvl="0" animBg="1"/>
      <p:bldP spid="12295" grpId="0" bldLvl="0" animBg="1"/>
      <p:bldP spid="12296" grpId="0" animBg="1"/>
      <p:bldP spid="12297" grpId="0" bldLvl="0" animBg="1"/>
      <p:bldP spid="12298" grpId="0" bldLvl="0" animBg="1"/>
      <p:bldP spid="12299" grpId="0" animBg="1"/>
      <p:bldP spid="12300" grpId="0" bldLvl="0" animBg="1"/>
      <p:bldP spid="12301" grpId="0" bldLvl="0" animBg="1"/>
      <p:bldP spid="12302" grpId="0" bldLvl="0" animBg="1"/>
      <p:bldP spid="12303" grpId="0" bldLvl="0" animBg="1"/>
      <p:bldP spid="12304" grpId="0" bldLvl="0" animBg="1"/>
      <p:bldP spid="12304" grpId="1"/>
      <p:bldP spid="12305" grpId="0" bldLvl="0" animBg="1"/>
      <p:bldP spid="7" grpId="0" animBg="1"/>
      <p:bldP spid="11273" grpId="0" bldLvl="0" animBg="1"/>
      <p:bldP spid="4" grpId="0" bldLvl="0" animBg="1"/>
      <p:bldP spid="6" grpId="0" bldLvl="0" animBg="1"/>
      <p:bldP spid="2050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4"/>
          <p:cNvSpPr txBox="1">
            <a:spLocks noChangeArrowheads="1"/>
          </p:cNvSpPr>
          <p:nvPr/>
        </p:nvSpPr>
        <p:spPr bwMode="auto">
          <a:xfrm>
            <a:off x="193675" y="1416685"/>
            <a:ext cx="71850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latin typeface="Comic Sans MS" panose="030F0702030302020204" pitchFamily="66" charset="0"/>
              </a:rPr>
              <a:t>	John is an art student and John draws some pictures. Many people say that many people understand modern art but many pictures are not “about” anything. </a:t>
            </a:r>
          </a:p>
        </p:txBody>
      </p:sp>
      <p:pic>
        <p:nvPicPr>
          <p:cNvPr id="13315" name="图片 3" descr="IMG_20170916_220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8" t="29286" r="30034" b="47507"/>
          <a:stretch>
            <a:fillRect/>
          </a:stretch>
        </p:blipFill>
        <p:spPr bwMode="auto">
          <a:xfrm>
            <a:off x="7194550" y="466725"/>
            <a:ext cx="1990725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文本框 5"/>
          <p:cNvSpPr txBox="1">
            <a:spLocks noChangeArrowheads="1"/>
          </p:cNvSpPr>
          <p:nvPr/>
        </p:nvSpPr>
        <p:spPr bwMode="auto">
          <a:xfrm>
            <a:off x="193675" y="2857500"/>
            <a:ext cx="9097963" cy="268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>
                <a:latin typeface="Comic Sans MS" panose="030F0702030302020204" pitchFamily="66" charset="0"/>
              </a:rPr>
              <a:t>	John's sister is only seven, but John's sister often tells John something about the pictures. 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	“What is John doing?” John's sister asks.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	“John is hanging this picture on the wall,” John answers. 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	“This picture looks all right, but isn't this picture upside down(</a:t>
            </a:r>
            <a:r>
              <a:rPr lang="zh-CN" altLang="en-US" sz="2400" dirty="0">
                <a:latin typeface="Comic Sans MS" panose="030F0702030302020204" pitchFamily="66" charset="0"/>
              </a:rPr>
              <a:t>上下颠倒</a:t>
            </a:r>
            <a:r>
              <a:rPr lang="en-US" altLang="zh-CN" sz="2400" dirty="0">
                <a:latin typeface="Comic Sans MS" panose="030F0702030302020204" pitchFamily="66" charset="0"/>
              </a:rPr>
              <a:t>)?“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	John looks at it again. She is right!</a:t>
            </a:r>
          </a:p>
        </p:txBody>
      </p:sp>
      <p:sp>
        <p:nvSpPr>
          <p:cNvPr id="14342" name="圆角矩形 9"/>
          <p:cNvSpPr>
            <a:spLocks noChangeArrowheads="1"/>
          </p:cNvSpPr>
          <p:nvPr/>
        </p:nvSpPr>
        <p:spPr bwMode="auto">
          <a:xfrm>
            <a:off x="4976178" y="1477963"/>
            <a:ext cx="752475" cy="3127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89A4A7"/>
            </a:solidFill>
            <a:round/>
          </a:ln>
        </p:spPr>
        <p:txBody>
          <a:bodyPr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</a:p>
        </p:txBody>
      </p:sp>
      <p:sp>
        <p:nvSpPr>
          <p:cNvPr id="14343" name="圆角矩形 6"/>
          <p:cNvSpPr>
            <a:spLocks noChangeArrowheads="1"/>
          </p:cNvSpPr>
          <p:nvPr/>
        </p:nvSpPr>
        <p:spPr bwMode="auto">
          <a:xfrm>
            <a:off x="5502275" y="1902143"/>
            <a:ext cx="1692275" cy="327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89A4A7"/>
            </a:solidFill>
            <a:round/>
          </a:ln>
        </p:spPr>
        <p:txBody>
          <a:bodyPr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they</a:t>
            </a:r>
          </a:p>
        </p:txBody>
      </p:sp>
      <p:sp>
        <p:nvSpPr>
          <p:cNvPr id="14346" name="圆角矩形 10"/>
          <p:cNvSpPr>
            <a:spLocks noChangeArrowheads="1"/>
          </p:cNvSpPr>
          <p:nvPr/>
        </p:nvSpPr>
        <p:spPr bwMode="auto">
          <a:xfrm>
            <a:off x="5728971" y="2857500"/>
            <a:ext cx="1913606" cy="3746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89A4A7"/>
            </a:solidFill>
            <a:round/>
          </a:ln>
        </p:spPr>
        <p:txBody>
          <a:bodyPr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14348" name="圆角矩形 13"/>
          <p:cNvSpPr>
            <a:spLocks noChangeArrowheads="1"/>
          </p:cNvSpPr>
          <p:nvPr/>
        </p:nvSpPr>
        <p:spPr bwMode="auto">
          <a:xfrm>
            <a:off x="2087245" y="3646170"/>
            <a:ext cx="1268095" cy="37338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89A4A7"/>
            </a:solidFill>
            <a:round/>
          </a:ln>
        </p:spPr>
        <p:txBody>
          <a:bodyPr anchor="ctr"/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are you</a:t>
            </a:r>
          </a:p>
        </p:txBody>
      </p:sp>
      <p:sp>
        <p:nvSpPr>
          <p:cNvPr id="14350" name="圆角矩形 15"/>
          <p:cNvSpPr>
            <a:spLocks noChangeArrowheads="1"/>
          </p:cNvSpPr>
          <p:nvPr/>
        </p:nvSpPr>
        <p:spPr bwMode="auto">
          <a:xfrm>
            <a:off x="1327150" y="3947909"/>
            <a:ext cx="1009650" cy="3746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89A4A7"/>
            </a:solidFill>
            <a:round/>
          </a:ln>
        </p:spPr>
        <p:txBody>
          <a:bodyPr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I'm</a:t>
            </a:r>
          </a:p>
        </p:txBody>
      </p:sp>
      <p:sp>
        <p:nvSpPr>
          <p:cNvPr id="14354" name="圆角矩形 23"/>
          <p:cNvSpPr>
            <a:spLocks noChangeArrowheads="1"/>
          </p:cNvSpPr>
          <p:nvPr/>
        </p:nvSpPr>
        <p:spPr bwMode="auto">
          <a:xfrm>
            <a:off x="2408555" y="1902143"/>
            <a:ext cx="1831975" cy="327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89A4A7"/>
            </a:solidFill>
            <a:round/>
          </a:ln>
        </p:spPr>
        <p:txBody>
          <a:bodyPr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They</a:t>
            </a:r>
          </a:p>
        </p:txBody>
      </p:sp>
      <p:sp>
        <p:nvSpPr>
          <p:cNvPr id="14355" name="圆角矩形 1"/>
          <p:cNvSpPr>
            <a:spLocks noChangeArrowheads="1"/>
          </p:cNvSpPr>
          <p:nvPr/>
        </p:nvSpPr>
        <p:spPr bwMode="auto">
          <a:xfrm>
            <a:off x="6559550" y="4391978"/>
            <a:ext cx="1724025" cy="3746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89A4A7"/>
            </a:solidFill>
            <a:round/>
          </a:ln>
        </p:spPr>
        <p:txBody>
          <a:bodyPr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11265" name="文本框 5"/>
          <p:cNvSpPr txBox="1">
            <a:spLocks noChangeArrowheads="1"/>
          </p:cNvSpPr>
          <p:nvPr/>
        </p:nvSpPr>
        <p:spPr bwMode="auto">
          <a:xfrm>
            <a:off x="315913" y="203200"/>
            <a:ext cx="8202612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dirty="0" smtClean="0">
                <a:latin typeface="Comic Sans MS" panose="030F0702030302020204" pitchFamily="66" charset="0"/>
              </a:rPr>
              <a:t>Exercise</a:t>
            </a:r>
            <a:r>
              <a:rPr lang="zh-CN" altLang="en-US" sz="3600" dirty="0" smtClean="0">
                <a:latin typeface="Comic Sans MS" panose="030F0702030302020204" pitchFamily="66" charset="0"/>
              </a:rPr>
              <a:t>: </a:t>
            </a:r>
            <a:r>
              <a:rPr lang="en-US" altLang="zh-CN" sz="3600" dirty="0">
                <a:latin typeface="Comic Sans MS" panose="030F0702030302020204" pitchFamily="66" charset="0"/>
              </a:rPr>
              <a:t>John and her sister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bldLvl="0" animBg="1"/>
      <p:bldP spid="14343" grpId="0" bldLvl="0" animBg="1"/>
      <p:bldP spid="14346" grpId="0" bldLvl="0" animBg="1"/>
      <p:bldP spid="14348" grpId="0" bldLvl="0" animBg="1"/>
      <p:bldP spid="14350" grpId="0" bldLvl="0" animBg="1"/>
      <p:bldP spid="14354" grpId="0" bldLvl="0" animBg="1"/>
      <p:bldP spid="14354" grpId="1" bldLvl="0" animBg="1"/>
      <p:bldP spid="1435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2364105"/>
            <a:ext cx="6729095" cy="4154805"/>
          </a:xfrm>
          <a:prstGeom prst="rect">
            <a:avLst/>
          </a:prstGeom>
        </p:spPr>
      </p:pic>
      <p:sp>
        <p:nvSpPr>
          <p:cNvPr id="2049" name="文本框 1"/>
          <p:cNvSpPr txBox="1">
            <a:spLocks noChangeArrowheads="1"/>
          </p:cNvSpPr>
          <p:nvPr/>
        </p:nvSpPr>
        <p:spPr bwMode="auto">
          <a:xfrm>
            <a:off x="538480" y="462280"/>
            <a:ext cx="8528685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00" b="1">
                <a:solidFill>
                  <a:srgbClr val="FF0000"/>
                </a:solidFill>
                <a:latin typeface="Comic Sans MS" panose="030F0702030302020204" pitchFamily="66" charset="0"/>
              </a:rPr>
              <a:t>Main task:</a:t>
            </a:r>
            <a:r>
              <a:rPr lang="zh-CN" altLang="en-US" sz="4000" b="1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000" b="1">
                <a:solidFill>
                  <a:srgbClr val="000000"/>
                </a:solidFill>
                <a:latin typeface="Comic Sans MS" panose="030F0702030302020204" pitchFamily="66" charset="0"/>
              </a:rPr>
              <a:t>Introduce your new</a:t>
            </a:r>
            <a:r>
              <a:rPr lang="zh-CN" altLang="en-US" sz="4000" b="1">
                <a:solidFill>
                  <a:srgbClr val="000000"/>
                </a:solidFill>
                <a:latin typeface="Comic Sans MS" panose="030F0702030302020204" pitchFamily="66" charset="0"/>
              </a:rPr>
              <a:t> school</a:t>
            </a:r>
          </a:p>
        </p:txBody>
      </p:sp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2188845" y="1077595"/>
            <a:ext cx="631888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using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personal pronouns</a:t>
            </a:r>
            <a:endParaRPr lang="en-US" sz="40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6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江苏省 赵哲 课件内嵌视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540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705" y="332740"/>
            <a:ext cx="4498975" cy="57594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Name and different rooms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4340225" y="1478280"/>
            <a:ext cx="4697730" cy="5759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Which school do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study at?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4340225" y="3338195"/>
            <a:ext cx="4697730" cy="5759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do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think of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it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4340225" y="5198745"/>
            <a:ext cx="4697730" cy="85153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rooms do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have and what can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do in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them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" y="1478280"/>
            <a:ext cx="4131310" cy="4296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705" y="332740"/>
            <a:ext cx="4498975" cy="57594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Teachers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4340225" y="1478280"/>
            <a:ext cx="4697730" cy="5759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Who are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they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4340225" y="3338195"/>
            <a:ext cx="4697730" cy="5759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Do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like your teachers?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4340225" y="5198745"/>
            <a:ext cx="4697730" cy="85153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Why do </a:t>
            </a:r>
            <a:r>
              <a:rPr lang="en-US" altLang="zh-CN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like </a:t>
            </a:r>
            <a:r>
              <a:rPr lang="en-US" altLang="zh-CN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them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  <a:endParaRPr lang="en-US" altLang="zh-CN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" y="1478280"/>
            <a:ext cx="4182110" cy="429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705" y="332740"/>
            <a:ext cx="4498975" cy="57594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Classmates and friends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4340225" y="1478280"/>
            <a:ext cx="4697730" cy="5759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are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they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doing?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4340225" y="3338195"/>
            <a:ext cx="4697730" cy="5759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Do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like your classmates?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4340225" y="5198745"/>
            <a:ext cx="4697730" cy="85153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do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usually do with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them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after class?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34686" b="15283"/>
          <a:stretch>
            <a:fillRect/>
          </a:stretch>
        </p:blipFill>
        <p:spPr>
          <a:xfrm>
            <a:off x="87630" y="1478280"/>
            <a:ext cx="4131945" cy="430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文本框 5"/>
          <p:cNvSpPr txBox="1">
            <a:spLocks noChangeArrowheads="1"/>
          </p:cNvSpPr>
          <p:nvPr/>
        </p:nvSpPr>
        <p:spPr bwMode="auto">
          <a:xfrm>
            <a:off x="290830" y="532130"/>
            <a:ext cx="88341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>
                <a:latin typeface="Comic Sans MS" panose="030F0702030302020204" pitchFamily="66" charset="0"/>
              </a:rPr>
              <a:t>Group work</a:t>
            </a:r>
            <a:r>
              <a:rPr lang="zh-CN" altLang="en-US" sz="3600">
                <a:latin typeface="Comic Sans MS" panose="030F0702030302020204" pitchFamily="66" charset="0"/>
              </a:rPr>
              <a:t>: </a:t>
            </a:r>
            <a:r>
              <a:rPr lang="en-US" altLang="zh-CN" sz="3600">
                <a:latin typeface="Comic Sans MS" panose="030F0702030302020204" pitchFamily="66" charset="0"/>
              </a:rPr>
              <a:t>Introduce your new school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3799840" y="1464945"/>
            <a:ext cx="4498975" cy="57594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Name and different rooms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3799839" y="2482214"/>
            <a:ext cx="4498975" cy="57594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Teachers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3799838" y="3362325"/>
            <a:ext cx="4498975" cy="57594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Classmates and friends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1233170" y="1464945"/>
            <a:ext cx="2078990" cy="5759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omic Sans MS" panose="030F0702030302020204" pitchFamily="66" charset="0"/>
              </a:rPr>
              <a:t>Student A: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1233170" y="2482215"/>
            <a:ext cx="2078990" cy="5759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omic Sans MS" panose="030F0702030302020204" pitchFamily="66" charset="0"/>
              </a:rPr>
              <a:t>Student B: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1233170" y="3362325"/>
            <a:ext cx="2078990" cy="5759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omic Sans MS" panose="030F0702030302020204" pitchFamily="66" charset="0"/>
              </a:rPr>
              <a:t>Student C: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233170" y="4363720"/>
            <a:ext cx="2078990" cy="5759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omic Sans MS" panose="030F0702030302020204" pitchFamily="66" charset="0"/>
              </a:rPr>
              <a:t>Student D: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3799837" y="4363720"/>
            <a:ext cx="4498975" cy="57594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Reporter(</a:t>
            </a:r>
            <a:r>
              <a:rPr lang="zh-CN" altLang="en-US" sz="2400" b="1">
                <a:solidFill>
                  <a:srgbClr val="FFFF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汇报者</a:t>
            </a:r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3170" y="5538291"/>
            <a:ext cx="706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</a:rPr>
              <a:t>At least 2 sentences and 2 personal pronouns</a:t>
            </a:r>
            <a:endParaRPr lang="zh-CN" altLang="en-US" sz="2400" b="1" dirty="0">
              <a:solidFill>
                <a:srgbClr val="FF0000"/>
              </a:solidFill>
              <a:latin typeface="Comic Sans MS" panose="030F0702030302020204" pitchFamily="66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411761" y="188640"/>
            <a:ext cx="4248471" cy="57594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Name and different rooms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2411760" y="2454368"/>
            <a:ext cx="4248472" cy="57594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Teachers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2390602" y="3966274"/>
            <a:ext cx="4248473" cy="57594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Classmates and friends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2390602" y="5445283"/>
            <a:ext cx="4248474" cy="57594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</a:rPr>
              <a:t>Reporter(</a:t>
            </a:r>
            <a:r>
              <a:rPr lang="zh-CN" altLang="en-US" sz="2400" b="1">
                <a:solidFill>
                  <a:srgbClr val="FFFF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汇报者</a:t>
            </a:r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</p:txBody>
      </p:sp>
      <p:sp>
        <p:nvSpPr>
          <p:cNvPr id="8" name="矩形 7"/>
          <p:cNvSpPr/>
          <p:nvPr/>
        </p:nvSpPr>
        <p:spPr>
          <a:xfrm>
            <a:off x="179512" y="764585"/>
            <a:ext cx="82809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I am a student at.../ I study at...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It looks...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We have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... and </a:t>
            </a:r>
            <a:r>
              <a:rPr lang="en-US" altLang="zh-CN" sz="2400" dirty="0">
                <a:latin typeface="Comic Sans MS" panose="030F0702030302020204" pitchFamily="66" charset="0"/>
              </a:rPr>
              <a:t>we can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... in </a:t>
            </a:r>
            <a:r>
              <a:rPr lang="en-US" altLang="zh-CN" sz="2400" dirty="0">
                <a:latin typeface="Comic Sans MS" panose="030F0702030302020204" pitchFamily="66" charset="0"/>
              </a:rPr>
              <a:t>them.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Our... is </a:t>
            </a:r>
            <a:r>
              <a:rPr lang="en-US" altLang="zh-CN" sz="2400" dirty="0">
                <a:latin typeface="Comic Sans MS" panose="030F0702030302020204" pitchFamily="66" charset="0"/>
              </a:rPr>
              <a:t>in front of ... and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... is... We </a:t>
            </a:r>
            <a:r>
              <a:rPr lang="en-US" altLang="zh-CN" sz="2400" dirty="0">
                <a:latin typeface="Comic Sans MS" panose="030F0702030302020204" pitchFamily="66" charset="0"/>
              </a:rPr>
              <a:t>can...in it.</a:t>
            </a:r>
          </a:p>
        </p:txBody>
      </p:sp>
      <p:sp>
        <p:nvSpPr>
          <p:cNvPr id="9" name="矩形 8"/>
          <p:cNvSpPr/>
          <p:nvPr/>
        </p:nvSpPr>
        <p:spPr>
          <a:xfrm>
            <a:off x="179510" y="2995290"/>
            <a:ext cx="79208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Our teachers are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... and </a:t>
            </a:r>
            <a:r>
              <a:rPr lang="en-US" altLang="zh-CN" sz="2400" dirty="0">
                <a:latin typeface="Comic Sans MS" panose="030F0702030302020204" pitchFamily="66" charset="0"/>
              </a:rPr>
              <a:t>I like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... because</a:t>
            </a:r>
            <a:r>
              <a:rPr lang="en-US" altLang="zh-CN" sz="2400" dirty="0">
                <a:latin typeface="Comic Sans MS" panose="030F0702030302020204" pitchFamily="66" charset="0"/>
              </a:rPr>
              <a:t>...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... is </a:t>
            </a:r>
            <a:r>
              <a:rPr lang="en-US" altLang="zh-CN" sz="2400" dirty="0">
                <a:latin typeface="Comic Sans MS" panose="030F0702030302020204" pitchFamily="66" charset="0"/>
              </a:rPr>
              <a:t>our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... teacher </a:t>
            </a:r>
            <a:r>
              <a:rPr lang="en-US" altLang="zh-CN" sz="2400" dirty="0">
                <a:latin typeface="Comic Sans MS" panose="030F0702030302020204" pitchFamily="66" charset="0"/>
              </a:rPr>
              <a:t>and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... looks</a:t>
            </a:r>
            <a:r>
              <a:rPr lang="en-US" altLang="zh-CN" sz="2400" dirty="0">
                <a:latin typeface="Comic Sans MS" panose="030F0702030302020204" pitchFamily="66" charset="0"/>
              </a:rPr>
              <a:t>...</a:t>
            </a:r>
          </a:p>
        </p:txBody>
      </p:sp>
      <p:sp>
        <p:nvSpPr>
          <p:cNvPr id="10" name="矩形 9"/>
          <p:cNvSpPr/>
          <p:nvPr/>
        </p:nvSpPr>
        <p:spPr>
          <a:xfrm>
            <a:off x="179510" y="4542219"/>
            <a:ext cx="6984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... is </a:t>
            </a:r>
            <a:r>
              <a:rPr lang="en-US" altLang="zh-CN" sz="2400" dirty="0">
                <a:latin typeface="Comic Sans MS" panose="030F0702030302020204" pitchFamily="66" charset="0"/>
              </a:rPr>
              <a:t>my friend and he/she is...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I often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... with</a:t>
            </a:r>
            <a:r>
              <a:rPr lang="en-US" altLang="zh-CN" sz="2400" dirty="0">
                <a:latin typeface="Comic Sans MS" panose="030F0702030302020204" pitchFamily="66" charset="0"/>
              </a:rPr>
              <a:t>...</a:t>
            </a:r>
          </a:p>
        </p:txBody>
      </p:sp>
      <p:sp>
        <p:nvSpPr>
          <p:cNvPr id="11" name="矩形 10"/>
          <p:cNvSpPr/>
          <p:nvPr/>
        </p:nvSpPr>
        <p:spPr>
          <a:xfrm>
            <a:off x="149772" y="598237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Hello, everyone!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Welcome </a:t>
            </a:r>
            <a:r>
              <a:rPr lang="en-US" altLang="zh-CN" sz="2400" dirty="0">
                <a:latin typeface="Comic Sans MS" panose="030F0702030302020204" pitchFamily="66" charset="0"/>
              </a:rPr>
              <a:t>to our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school!</a:t>
            </a:r>
            <a:endParaRPr lang="en-US" altLang="zh-CN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2" name=" 252"/>
          <p:cNvSpPr/>
          <p:nvPr/>
        </p:nvSpPr>
        <p:spPr>
          <a:xfrm>
            <a:off x="3996055" y="6202045"/>
            <a:ext cx="575945" cy="466725"/>
          </a:xfrm>
          <a:prstGeom prst="mathPlus">
            <a:avLst>
              <a:gd name="adj1" fmla="val 922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37977" y="6181769"/>
            <a:ext cx="4572000" cy="4870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linking words(</a:t>
            </a:r>
            <a:r>
              <a:rPr lang="zh-CN" altLang="en-US" sz="2400" dirty="0">
                <a:latin typeface="Comic Sans MS" panose="030F0702030302020204" pitchFamily="66" charset="0"/>
              </a:rPr>
              <a:t>连词</a:t>
            </a:r>
            <a:r>
              <a:rPr lang="en-US" altLang="zh-CN" sz="2400" dirty="0">
                <a:latin typeface="Comic Sans MS" panose="030F0702030302020204" pitchFamily="66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2364105"/>
            <a:ext cx="6729095" cy="4154805"/>
          </a:xfrm>
          <a:prstGeom prst="rect">
            <a:avLst/>
          </a:prstGeom>
        </p:spPr>
      </p:pic>
      <p:sp>
        <p:nvSpPr>
          <p:cNvPr id="2049" name="文本框 1"/>
          <p:cNvSpPr txBox="1">
            <a:spLocks noChangeArrowheads="1"/>
          </p:cNvSpPr>
          <p:nvPr/>
        </p:nvSpPr>
        <p:spPr bwMode="auto">
          <a:xfrm>
            <a:off x="538480" y="462280"/>
            <a:ext cx="8528685" cy="136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00" b="1">
                <a:solidFill>
                  <a:srgbClr val="FF0000"/>
                </a:solidFill>
                <a:latin typeface="Comic Sans MS" panose="030F0702030302020204" pitchFamily="66" charset="0"/>
              </a:rPr>
              <a:t>Main task(</a:t>
            </a:r>
            <a:r>
              <a:rPr lang="zh-CN" altLang="en-US" sz="4000" b="1">
                <a:solidFill>
                  <a:srgbClr val="FF0000"/>
                </a:solidFill>
                <a:latin typeface="Comic Sans MS" panose="030F0702030302020204" pitchFamily="66" charset="0"/>
              </a:rPr>
              <a:t>任务</a:t>
            </a:r>
            <a:r>
              <a:rPr lang="en-US" altLang="zh-CN" sz="4000" b="1">
                <a:solidFill>
                  <a:srgbClr val="FF0000"/>
                </a:solidFill>
                <a:latin typeface="Comic Sans MS" panose="030F0702030302020204" pitchFamily="66" charset="0"/>
              </a:rPr>
              <a:t>):</a:t>
            </a:r>
            <a:r>
              <a:rPr lang="zh-CN" altLang="en-US" sz="4000" b="1">
                <a:latin typeface="Comic Sans MS" panose="030F0702030302020204" pitchFamily="66" charset="0"/>
              </a:rPr>
              <a:t> </a:t>
            </a:r>
            <a:r>
              <a:rPr lang="en-US" altLang="zh-CN" sz="4000" b="1">
                <a:latin typeface="Comic Sans MS" panose="030F0702030302020204" pitchFamily="66" charset="0"/>
              </a:rPr>
              <a:t>Introduce(</a:t>
            </a:r>
            <a:r>
              <a:rPr lang="zh-CN" altLang="en-US" sz="4000" b="1">
                <a:latin typeface="Comic Sans MS" panose="030F0702030302020204" pitchFamily="66" charset="0"/>
              </a:rPr>
              <a:t>介绍</a:t>
            </a:r>
            <a:r>
              <a:rPr lang="en-US" altLang="zh-CN" sz="4000" b="1">
                <a:latin typeface="Comic Sans MS" panose="030F0702030302020204" pitchFamily="66" charset="0"/>
              </a:rPr>
              <a:t>) your new</a:t>
            </a:r>
            <a:r>
              <a:rPr lang="zh-CN" altLang="en-US" sz="4000" b="1">
                <a:latin typeface="Comic Sans MS" panose="030F0702030302020204" pitchFamily="66" charset="0"/>
              </a:rPr>
              <a:t>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文本框 6"/>
          <p:cNvSpPr txBox="1">
            <a:spLocks noChangeArrowheads="1"/>
          </p:cNvSpPr>
          <p:nvPr/>
        </p:nvSpPr>
        <p:spPr bwMode="auto">
          <a:xfrm>
            <a:off x="112713" y="192088"/>
            <a:ext cx="773271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>
                <a:latin typeface="Comic Sans MS" panose="030F0702030302020204" pitchFamily="66" charset="0"/>
              </a:rPr>
              <a:t>What do you learn from </a:t>
            </a:r>
            <a:r>
              <a:rPr lang="en-US" altLang="zh-CN" sz="3600">
                <a:latin typeface="Comic Sans MS" panose="030F0702030302020204" pitchFamily="66" charset="0"/>
              </a:rPr>
              <a:t>this</a:t>
            </a:r>
            <a:r>
              <a:rPr lang="zh-CN" altLang="en-US" sz="3600">
                <a:latin typeface="Comic Sans MS" panose="030F0702030302020204" pitchFamily="66" charset="0"/>
              </a:rPr>
              <a:t> class?</a:t>
            </a:r>
          </a:p>
        </p:txBody>
      </p:sp>
      <p:graphicFrame>
        <p:nvGraphicFramePr>
          <p:cNvPr id="16387" name="表格 16386"/>
          <p:cNvGraphicFramePr/>
          <p:nvPr/>
        </p:nvGraphicFramePr>
        <p:xfrm>
          <a:off x="252413" y="836613"/>
          <a:ext cx="8639175" cy="5767388"/>
        </p:xfrm>
        <a:graphic>
          <a:graphicData uri="http://schemas.openxmlformats.org/drawingml/2006/table">
            <a:tbl>
              <a:tblPr/>
              <a:tblGrid>
                <a:gridCol w="2489200"/>
                <a:gridCol w="1543050"/>
                <a:gridCol w="1514475"/>
                <a:gridCol w="1462088"/>
                <a:gridCol w="1630362"/>
              </a:tblGrid>
              <a:tr h="822325">
                <a:tc rowSpan="2"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+mn-ea"/>
                        </a:rPr>
                        <a:t>Grammatical 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+mn-ea"/>
                        </a:rPr>
                        <a:t>Persons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+mn-ea"/>
                        </a:rPr>
                        <a:t>（人称）</a:t>
                      </a:r>
                      <a:endParaRPr lang="zh-CN" alt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Singuar</a:t>
                      </a:r>
                      <a:r>
                        <a:rPr lang="zh-CN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（单数）</a:t>
                      </a: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Plural</a:t>
                      </a:r>
                      <a:r>
                        <a:rPr lang="zh-CN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（复数）</a:t>
                      </a: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18903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Subject pronouns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（主格）</a:t>
                      </a:r>
                    </a:p>
                  </a:txBody>
                  <a:tcPr anchor="ctr">
                    <a:lnL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Object pronouns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（宾格）</a:t>
                      </a: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Subject pronouns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（主格）</a:t>
                      </a: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Object pronouns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（宾格）</a:t>
                      </a: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823912"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First Person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（第一人称）</a:t>
                      </a: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823913"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Second Person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（第二人称）</a:t>
                      </a: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704850">
                <a:tc rowSpan="3"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Third Person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（第三人称）</a:t>
                      </a: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7016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7016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406" name="文本框 6"/>
          <p:cNvSpPr txBox="1">
            <a:spLocks noChangeArrowheads="1"/>
          </p:cNvSpPr>
          <p:nvPr/>
        </p:nvSpPr>
        <p:spPr bwMode="auto">
          <a:xfrm>
            <a:off x="3271838" y="3070225"/>
            <a:ext cx="801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6432" name="文本框 5"/>
          <p:cNvSpPr txBox="1">
            <a:spLocks noChangeArrowheads="1"/>
          </p:cNvSpPr>
          <p:nvPr/>
        </p:nvSpPr>
        <p:spPr bwMode="auto">
          <a:xfrm>
            <a:off x="6197600" y="3070225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</a:t>
            </a:r>
          </a:p>
        </p:txBody>
      </p:sp>
      <p:sp>
        <p:nvSpPr>
          <p:cNvPr id="16433" name="文本框 7"/>
          <p:cNvSpPr txBox="1">
            <a:spLocks noChangeArrowheads="1"/>
          </p:cNvSpPr>
          <p:nvPr/>
        </p:nvSpPr>
        <p:spPr bwMode="auto">
          <a:xfrm>
            <a:off x="3092450" y="3806825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</a:p>
        </p:txBody>
      </p:sp>
      <p:sp>
        <p:nvSpPr>
          <p:cNvPr id="16434" name="文本框 8"/>
          <p:cNvSpPr txBox="1">
            <a:spLocks noChangeArrowheads="1"/>
          </p:cNvSpPr>
          <p:nvPr/>
        </p:nvSpPr>
        <p:spPr bwMode="auto">
          <a:xfrm>
            <a:off x="4683125" y="3806825"/>
            <a:ext cx="801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</a:p>
        </p:txBody>
      </p:sp>
      <p:sp>
        <p:nvSpPr>
          <p:cNvPr id="16435" name="文本框 9"/>
          <p:cNvSpPr txBox="1">
            <a:spLocks noChangeArrowheads="1"/>
          </p:cNvSpPr>
          <p:nvPr/>
        </p:nvSpPr>
        <p:spPr bwMode="auto">
          <a:xfrm>
            <a:off x="3163888" y="4614863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</a:t>
            </a:r>
          </a:p>
        </p:txBody>
      </p:sp>
      <p:sp>
        <p:nvSpPr>
          <p:cNvPr id="16436" name="文本框 10"/>
          <p:cNvSpPr txBox="1">
            <a:spLocks noChangeArrowheads="1"/>
          </p:cNvSpPr>
          <p:nvPr/>
        </p:nvSpPr>
        <p:spPr bwMode="auto">
          <a:xfrm>
            <a:off x="3128963" y="5332413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16437" name="文本框 11"/>
          <p:cNvSpPr txBox="1">
            <a:spLocks noChangeArrowheads="1"/>
          </p:cNvSpPr>
          <p:nvPr/>
        </p:nvSpPr>
        <p:spPr bwMode="auto">
          <a:xfrm>
            <a:off x="3235325" y="6032500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16438" name="文本框 13"/>
          <p:cNvSpPr txBox="1">
            <a:spLocks noChangeArrowheads="1"/>
          </p:cNvSpPr>
          <p:nvPr/>
        </p:nvSpPr>
        <p:spPr bwMode="auto">
          <a:xfrm>
            <a:off x="4683125" y="3070225"/>
            <a:ext cx="801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</a:t>
            </a:r>
          </a:p>
        </p:txBody>
      </p:sp>
      <p:sp>
        <p:nvSpPr>
          <p:cNvPr id="16439" name="文本框 14"/>
          <p:cNvSpPr txBox="1">
            <a:spLocks noChangeArrowheads="1"/>
          </p:cNvSpPr>
          <p:nvPr/>
        </p:nvSpPr>
        <p:spPr bwMode="auto">
          <a:xfrm>
            <a:off x="7810500" y="3070225"/>
            <a:ext cx="801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</a:t>
            </a:r>
          </a:p>
        </p:txBody>
      </p:sp>
      <p:sp>
        <p:nvSpPr>
          <p:cNvPr id="16440" name="文本框 15"/>
          <p:cNvSpPr txBox="1">
            <a:spLocks noChangeArrowheads="1"/>
          </p:cNvSpPr>
          <p:nvPr/>
        </p:nvSpPr>
        <p:spPr bwMode="auto">
          <a:xfrm>
            <a:off x="6197600" y="3806825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</a:p>
        </p:txBody>
      </p:sp>
      <p:sp>
        <p:nvSpPr>
          <p:cNvPr id="16441" name="文本框 16"/>
          <p:cNvSpPr txBox="1">
            <a:spLocks noChangeArrowheads="1"/>
          </p:cNvSpPr>
          <p:nvPr/>
        </p:nvSpPr>
        <p:spPr bwMode="auto">
          <a:xfrm>
            <a:off x="7739063" y="3806825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</a:p>
        </p:txBody>
      </p:sp>
      <p:sp>
        <p:nvSpPr>
          <p:cNvPr id="16442" name="文本框 17"/>
          <p:cNvSpPr txBox="1">
            <a:spLocks noChangeArrowheads="1"/>
          </p:cNvSpPr>
          <p:nvPr/>
        </p:nvSpPr>
        <p:spPr bwMode="auto">
          <a:xfrm>
            <a:off x="4683125" y="4614863"/>
            <a:ext cx="801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him</a:t>
            </a:r>
          </a:p>
        </p:txBody>
      </p:sp>
      <p:sp>
        <p:nvSpPr>
          <p:cNvPr id="16443" name="文本框 18"/>
          <p:cNvSpPr txBox="1">
            <a:spLocks noChangeArrowheads="1"/>
          </p:cNvSpPr>
          <p:nvPr/>
        </p:nvSpPr>
        <p:spPr bwMode="auto">
          <a:xfrm>
            <a:off x="4683125" y="5332413"/>
            <a:ext cx="801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her</a:t>
            </a:r>
          </a:p>
        </p:txBody>
      </p:sp>
      <p:sp>
        <p:nvSpPr>
          <p:cNvPr id="16444" name="文本框 19"/>
          <p:cNvSpPr txBox="1">
            <a:spLocks noChangeArrowheads="1"/>
          </p:cNvSpPr>
          <p:nvPr/>
        </p:nvSpPr>
        <p:spPr bwMode="auto">
          <a:xfrm>
            <a:off x="4826000" y="6032500"/>
            <a:ext cx="801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16445" name="文本框 20"/>
          <p:cNvSpPr txBox="1">
            <a:spLocks noChangeArrowheads="1"/>
          </p:cNvSpPr>
          <p:nvPr/>
        </p:nvSpPr>
        <p:spPr bwMode="auto">
          <a:xfrm>
            <a:off x="7659688" y="5332413"/>
            <a:ext cx="958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them</a:t>
            </a:r>
          </a:p>
        </p:txBody>
      </p:sp>
      <p:sp>
        <p:nvSpPr>
          <p:cNvPr id="16446" name="文本框 21"/>
          <p:cNvSpPr txBox="1">
            <a:spLocks noChangeArrowheads="1"/>
          </p:cNvSpPr>
          <p:nvPr/>
        </p:nvSpPr>
        <p:spPr bwMode="auto">
          <a:xfrm>
            <a:off x="6126163" y="5332413"/>
            <a:ext cx="969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2" grpId="0"/>
      <p:bldP spid="16433" grpId="0"/>
      <p:bldP spid="16434" grpId="0"/>
      <p:bldP spid="16435" grpId="0"/>
      <p:bldP spid="16436" grpId="0"/>
      <p:bldP spid="16437" grpId="0"/>
      <p:bldP spid="16438" grpId="0"/>
      <p:bldP spid="16439" grpId="0"/>
      <p:bldP spid="16440" grpId="0"/>
      <p:bldP spid="16441" grpId="0"/>
      <p:bldP spid="16442" grpId="0"/>
      <p:bldP spid="16443" grpId="0"/>
      <p:bldP spid="16444" grpId="0"/>
      <p:bldP spid="16445" grpId="0"/>
      <p:bldP spid="164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smtClean="0">
                <a:latin typeface="Comic Sans MS" panose="030F0702030302020204" pitchFamily="66" charset="0"/>
                <a:ea typeface="宋体" panose="02010600030101010101" pitchFamily="2" charset="-122"/>
              </a:rPr>
              <a:t>Homework</a:t>
            </a:r>
          </a:p>
        </p:txBody>
      </p:sp>
      <p:sp>
        <p:nvSpPr>
          <p:cNvPr id="16386" name="内容占位符 2"/>
          <p:cNvSpPr>
            <a:spLocks noGrp="1" noChangeArrowheads="1"/>
          </p:cNvSpPr>
          <p:nvPr>
            <p:ph idx="4294967295"/>
          </p:nvPr>
        </p:nvSpPr>
        <p:spPr>
          <a:xfrm>
            <a:off x="221615" y="1995170"/>
            <a:ext cx="8625840" cy="4526280"/>
          </a:xfrm>
        </p:spPr>
        <p:txBody>
          <a:bodyPr/>
          <a:lstStyle/>
          <a:p>
            <a:pPr marL="0" indent="0" algn="l">
              <a:buFontTx/>
              <a:buNone/>
            </a:pPr>
            <a:r>
              <a:rPr lang="en-US" altLang="zh-CN" smtClean="0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  <a:r>
              <a:rPr lang="zh-CN" altLang="en-US" smtClean="0">
                <a:latin typeface="Comic Sans MS" panose="030F0702030302020204" pitchFamily="66" charset="0"/>
                <a:ea typeface="宋体" panose="02010600030101010101" pitchFamily="2" charset="-122"/>
              </a:rPr>
              <a:t>Write a short p</a:t>
            </a:r>
            <a:r>
              <a:rPr lang="en-US" altLang="zh-CN" smtClean="0">
                <a:latin typeface="Comic Sans MS" panose="030F0702030302020204" pitchFamily="66" charset="0"/>
                <a:ea typeface="宋体" panose="02010600030101010101" pitchFamily="2" charset="-122"/>
              </a:rPr>
              <a:t>aragraph</a:t>
            </a:r>
            <a:r>
              <a:rPr lang="zh-CN" altLang="en-US" smtClean="0">
                <a:latin typeface="Comic Sans MS" panose="030F0702030302020204" pitchFamily="66" charset="0"/>
                <a:ea typeface="宋体" panose="02010600030101010101" pitchFamily="2" charset="-122"/>
              </a:rPr>
              <a:t> of your school life using a</a:t>
            </a:r>
            <a:r>
              <a:rPr lang="en-US" altLang="zh-CN" smtClean="0">
                <a:latin typeface="Comic Sans MS" panose="030F0702030302020204" pitchFamily="66" charset="0"/>
                <a:ea typeface="宋体" panose="02010600030101010101" pitchFamily="2" charset="-122"/>
              </a:rPr>
              <a:t>t </a:t>
            </a:r>
            <a:r>
              <a:rPr lang="zh-CN" altLang="en-US" smtClean="0">
                <a:latin typeface="Comic Sans MS" panose="030F0702030302020204" pitchFamily="66" charset="0"/>
                <a:ea typeface="宋体" panose="02010600030101010101" pitchFamily="2" charset="-122"/>
              </a:rPr>
              <a:t>l</a:t>
            </a:r>
            <a:r>
              <a:rPr lang="en-US" altLang="zh-CN" smtClean="0">
                <a:latin typeface="Comic Sans MS" panose="030F0702030302020204" pitchFamily="66" charset="0"/>
                <a:ea typeface="宋体" panose="02010600030101010101" pitchFamily="2" charset="-122"/>
              </a:rPr>
              <a:t>east 6</a:t>
            </a:r>
            <a:r>
              <a:rPr lang="zh-CN" altLang="en-US" smtClean="0">
                <a:latin typeface="Comic Sans MS" panose="030F0702030302020204" pitchFamily="66" charset="0"/>
                <a:ea typeface="宋体" panose="02010600030101010101" pitchFamily="2" charset="-122"/>
              </a:rPr>
              <a:t> pronouns.</a:t>
            </a:r>
          </a:p>
          <a:p>
            <a:pPr marL="0" indent="0">
              <a:buFontTx/>
              <a:buNone/>
            </a:pPr>
            <a:endParaRPr lang="zh-CN" altLang="en-US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buFontTx/>
              <a:buNone/>
            </a:pPr>
            <a:endParaRPr lang="zh-CN" altLang="en-US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16387" name="图片 1" descr="t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940175"/>
            <a:ext cx="36131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文本框 4"/>
          <p:cNvSpPr txBox="1">
            <a:spLocks noChangeArrowheads="1"/>
          </p:cNvSpPr>
          <p:nvPr/>
        </p:nvSpPr>
        <p:spPr bwMode="auto">
          <a:xfrm>
            <a:off x="403225" y="787400"/>
            <a:ext cx="81311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>
                <a:latin typeface="Comic Sans MS" panose="030F0702030302020204" pitchFamily="66" charset="0"/>
              </a:rPr>
              <a:t>Millie's</a:t>
            </a:r>
            <a:r>
              <a:rPr lang="zh-CN" altLang="en-US" sz="3200">
                <a:latin typeface="Comic Sans MS" panose="030F0702030302020204" pitchFamily="66" charset="0"/>
              </a:rPr>
              <a:t> school ___________________</a:t>
            </a:r>
            <a:r>
              <a:rPr lang="en-US" altLang="zh-CN" sz="3200">
                <a:latin typeface="Comic Sans MS" panose="030F0702030302020204" pitchFamily="66" charset="0"/>
              </a:rPr>
              <a:t>_</a:t>
            </a:r>
          </a:p>
          <a:p>
            <a:r>
              <a:rPr lang="en-US" altLang="zh-CN" sz="3200">
                <a:latin typeface="Comic Sans MS" panose="030F0702030302020204" pitchFamily="66" charset="0"/>
              </a:rPr>
              <a:t>Millie's </a:t>
            </a:r>
            <a:r>
              <a:rPr lang="zh-CN" altLang="en-US" sz="3200">
                <a:latin typeface="Comic Sans MS" panose="030F0702030302020204" pitchFamily="66" charset="0"/>
              </a:rPr>
              <a:t>school ____________________</a:t>
            </a:r>
          </a:p>
          <a:p>
            <a:r>
              <a:rPr lang="en-US" altLang="zh-CN" sz="3200">
                <a:latin typeface="Comic Sans MS" panose="030F0702030302020204" pitchFamily="66" charset="0"/>
              </a:rPr>
              <a:t>Millie's</a:t>
            </a:r>
            <a:r>
              <a:rPr lang="zh-CN" altLang="en-US" sz="3200">
                <a:latin typeface="Comic Sans MS" panose="030F0702030302020204" pitchFamily="66" charset="0"/>
              </a:rPr>
              <a:t> school ____________________</a:t>
            </a:r>
          </a:p>
        </p:txBody>
      </p:sp>
      <p:sp>
        <p:nvSpPr>
          <p:cNvPr id="4099" name="文本框 5"/>
          <p:cNvSpPr txBox="1">
            <a:spLocks noChangeArrowheads="1"/>
          </p:cNvSpPr>
          <p:nvPr/>
        </p:nvSpPr>
        <p:spPr bwMode="auto">
          <a:xfrm>
            <a:off x="798513" y="2635250"/>
            <a:ext cx="40513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latin typeface="Comic Sans MS" panose="030F0702030302020204" pitchFamily="66" charset="0"/>
              </a:rPr>
              <a:t>Personal pronouns（人称代词）</a:t>
            </a:r>
          </a:p>
        </p:txBody>
      </p:sp>
      <p:sp>
        <p:nvSpPr>
          <p:cNvPr id="4100" name="文本框 6"/>
          <p:cNvSpPr txBox="1">
            <a:spLocks noChangeArrowheads="1"/>
          </p:cNvSpPr>
          <p:nvPr/>
        </p:nvSpPr>
        <p:spPr bwMode="auto">
          <a:xfrm>
            <a:off x="4530725" y="3300413"/>
            <a:ext cx="474027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>
                <a:latin typeface="Comic Sans MS" panose="030F0702030302020204" pitchFamily="66" charset="0"/>
              </a:rPr>
              <a:t>needn't</a:t>
            </a:r>
            <a:r>
              <a:rPr lang="zh-CN" altLang="en-US" sz="3200">
                <a:latin typeface="Comic Sans MS" panose="030F0702030302020204" pitchFamily="66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</a:rPr>
              <a:t>repeat</a:t>
            </a:r>
            <a:r>
              <a:rPr lang="zh-CN" alt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101" name="圆角矩形 10"/>
          <p:cNvSpPr>
            <a:spLocks noChangeArrowheads="1"/>
          </p:cNvSpPr>
          <p:nvPr/>
        </p:nvSpPr>
        <p:spPr bwMode="auto">
          <a:xfrm>
            <a:off x="403225" y="1816100"/>
            <a:ext cx="2832100" cy="4810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89A4A7"/>
            </a:solidFill>
            <a:round/>
          </a:ln>
        </p:spPr>
        <p:txBody>
          <a:bodyPr anchor="ctr"/>
          <a:lstStyle/>
          <a:p>
            <a:pPr algn="ctr"/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4102" name="圆角矩形 11"/>
          <p:cNvSpPr>
            <a:spLocks noChangeArrowheads="1"/>
          </p:cNvSpPr>
          <p:nvPr/>
        </p:nvSpPr>
        <p:spPr bwMode="auto">
          <a:xfrm>
            <a:off x="403225" y="1311275"/>
            <a:ext cx="2832100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89A4A7"/>
            </a:solidFill>
            <a:round/>
          </a:ln>
        </p:spPr>
        <p:txBody>
          <a:bodyPr anchor="ctr"/>
          <a:lstStyle/>
          <a:p>
            <a:pPr algn="ctr"/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4103" name="文本框 2"/>
          <p:cNvSpPr txBox="1">
            <a:spLocks noChangeArrowheads="1"/>
          </p:cNvSpPr>
          <p:nvPr/>
        </p:nvSpPr>
        <p:spPr bwMode="auto">
          <a:xfrm>
            <a:off x="3430588" y="728663"/>
            <a:ext cx="340677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>
                <a:latin typeface="Comic Sans MS" panose="030F0702030302020204" pitchFamily="66" charset="0"/>
              </a:rPr>
              <a:t>looks beautiful. </a:t>
            </a:r>
          </a:p>
        </p:txBody>
      </p:sp>
      <p:sp>
        <p:nvSpPr>
          <p:cNvPr id="4104" name="文本框 7"/>
          <p:cNvSpPr txBox="1">
            <a:spLocks noChangeArrowheads="1"/>
          </p:cNvSpPr>
          <p:nvPr/>
        </p:nvSpPr>
        <p:spPr bwMode="auto">
          <a:xfrm>
            <a:off x="3400425" y="1233488"/>
            <a:ext cx="4894263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>
                <a:latin typeface="Comic Sans MS" panose="030F0702030302020204" pitchFamily="66" charset="0"/>
              </a:rPr>
              <a:t>has a big playground. </a:t>
            </a:r>
          </a:p>
        </p:txBody>
      </p:sp>
      <p:sp>
        <p:nvSpPr>
          <p:cNvPr id="4105" name="文本框 8"/>
          <p:cNvSpPr txBox="1">
            <a:spLocks noChangeArrowheads="1"/>
          </p:cNvSpPr>
          <p:nvPr/>
        </p:nvSpPr>
        <p:spPr bwMode="auto">
          <a:xfrm>
            <a:off x="3430588" y="1714500"/>
            <a:ext cx="533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>
                <a:latin typeface="Comic Sans MS" panose="030F0702030302020204" pitchFamily="66" charset="0"/>
              </a:rPr>
              <a:t>has a modern library. </a:t>
            </a:r>
          </a:p>
        </p:txBody>
      </p:sp>
      <p:sp>
        <p:nvSpPr>
          <p:cNvPr id="4106" name="文本框 3"/>
          <p:cNvSpPr txBox="1">
            <a:spLocks noChangeArrowheads="1"/>
          </p:cNvSpPr>
          <p:nvPr/>
        </p:nvSpPr>
        <p:spPr bwMode="auto">
          <a:xfrm>
            <a:off x="403225" y="4837113"/>
            <a:ext cx="898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>
                <a:latin typeface="Comic Sans MS" panose="030F0702030302020204" pitchFamily="66" charset="0"/>
              </a:rPr>
              <a:t>an important way to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</a:rPr>
              <a:t>link(</a:t>
            </a:r>
            <a:r>
              <a:rPr lang="zh-CN" alt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衔接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</a:rPr>
              <a:t>) sentences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US" altLang="zh-CN" sz="3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07" name="圆角矩形 9"/>
          <p:cNvSpPr>
            <a:spLocks noChangeArrowheads="1"/>
          </p:cNvSpPr>
          <p:nvPr/>
        </p:nvSpPr>
        <p:spPr bwMode="auto">
          <a:xfrm>
            <a:off x="403225" y="806450"/>
            <a:ext cx="2832100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89A4A7"/>
            </a:solidFill>
            <a:round/>
          </a:ln>
        </p:spPr>
        <p:txBody>
          <a:bodyPr anchor="ctr"/>
          <a:lstStyle/>
          <a:p>
            <a:pPr algn="ctr"/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4108" name="文本框 18"/>
          <p:cNvSpPr txBox="1">
            <a:spLocks noChangeArrowheads="1"/>
          </p:cNvSpPr>
          <p:nvPr/>
        </p:nvSpPr>
        <p:spPr bwMode="auto">
          <a:xfrm>
            <a:off x="-9525" y="5654675"/>
            <a:ext cx="9164638" cy="119888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Tip:</a:t>
            </a:r>
          </a:p>
          <a:p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      We should use (nouns(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名词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)/ personal pronouns) first.</a:t>
            </a:r>
          </a:p>
          <a:p>
            <a:endParaRPr lang="en-US" altLang="zh-CN" sz="24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09" name="文本框 12"/>
          <p:cNvSpPr txBox="1">
            <a:spLocks noChangeArrowheads="1"/>
          </p:cNvSpPr>
          <p:nvPr/>
        </p:nvSpPr>
        <p:spPr bwMode="auto">
          <a:xfrm>
            <a:off x="1196975" y="4056063"/>
            <a:ext cx="6411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>
                <a:latin typeface="Comic Sans MS" panose="030F0702030302020204" pitchFamily="66" charset="0"/>
              </a:rPr>
              <a:t>Which one is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</a:rPr>
              <a:t> more fluent(</a:t>
            </a:r>
            <a:r>
              <a:rPr lang="zh-CN" alt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流畅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</a:rPr>
              <a:t>)?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8" t="41843" r="21249" b="16315"/>
          <a:stretch>
            <a:fillRect/>
          </a:stretch>
        </p:blipFill>
        <p:spPr bwMode="auto">
          <a:xfrm>
            <a:off x="214313" y="2500313"/>
            <a:ext cx="8358187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 2050"/>
          <p:cNvSpPr/>
          <p:nvPr/>
        </p:nvSpPr>
        <p:spPr bwMode="auto">
          <a:xfrm>
            <a:off x="3564890" y="6125845"/>
            <a:ext cx="720090" cy="647700"/>
          </a:xfrm>
          <a:custGeom>
            <a:avLst/>
            <a:gdLst>
              <a:gd name="T0" fmla="*/ 1905000 w 1360"/>
              <a:gd name="T1" fmla="*/ 65651 h 1358"/>
              <a:gd name="T2" fmla="*/ 1703294 w 1360"/>
              <a:gd name="T3" fmla="*/ 205463 h 1358"/>
              <a:gd name="T4" fmla="*/ 1507191 w 1360"/>
              <a:gd name="T5" fmla="*/ 363512 h 1358"/>
              <a:gd name="T6" fmla="*/ 1318092 w 1360"/>
              <a:gd name="T7" fmla="*/ 538581 h 1358"/>
              <a:gd name="T8" fmla="*/ 1138798 w 1360"/>
              <a:gd name="T9" fmla="*/ 731887 h 1358"/>
              <a:gd name="T10" fmla="*/ 970710 w 1360"/>
              <a:gd name="T11" fmla="*/ 930055 h 1358"/>
              <a:gd name="T12" fmla="*/ 832037 w 1360"/>
              <a:gd name="T13" fmla="*/ 1130655 h 1358"/>
              <a:gd name="T14" fmla="*/ 715776 w 1360"/>
              <a:gd name="T15" fmla="*/ 1326392 h 1358"/>
              <a:gd name="T16" fmla="*/ 624728 w 1360"/>
              <a:gd name="T17" fmla="*/ 1520914 h 1358"/>
              <a:gd name="T18" fmla="*/ 525276 w 1360"/>
              <a:gd name="T19" fmla="*/ 1580486 h 1358"/>
              <a:gd name="T20" fmla="*/ 455239 w 1360"/>
              <a:gd name="T21" fmla="*/ 1627901 h 1358"/>
              <a:gd name="T22" fmla="*/ 417419 w 1360"/>
              <a:gd name="T23" fmla="*/ 1625469 h 1358"/>
              <a:gd name="T24" fmla="*/ 390805 w 1360"/>
              <a:gd name="T25" fmla="*/ 1551308 h 1358"/>
              <a:gd name="T26" fmla="*/ 336176 w 1360"/>
              <a:gd name="T27" fmla="*/ 1432163 h 1358"/>
              <a:gd name="T28" fmla="*/ 285750 w 1360"/>
              <a:gd name="T29" fmla="*/ 1322745 h 1358"/>
              <a:gd name="T30" fmla="*/ 239526 w 1360"/>
              <a:gd name="T31" fmla="*/ 1231563 h 1358"/>
              <a:gd name="T32" fmla="*/ 196103 w 1360"/>
              <a:gd name="T33" fmla="*/ 1158618 h 1358"/>
              <a:gd name="T34" fmla="*/ 155482 w 1360"/>
              <a:gd name="T35" fmla="*/ 1102693 h 1358"/>
              <a:gd name="T36" fmla="*/ 120463 w 1360"/>
              <a:gd name="T37" fmla="*/ 1061357 h 1358"/>
              <a:gd name="T38" fmla="*/ 81243 w 1360"/>
              <a:gd name="T39" fmla="*/ 1030963 h 1358"/>
              <a:gd name="T40" fmla="*/ 40621 w 1360"/>
              <a:gd name="T41" fmla="*/ 1011511 h 1358"/>
              <a:gd name="T42" fmla="*/ 0 w 1360"/>
              <a:gd name="T43" fmla="*/ 1003001 h 1358"/>
              <a:gd name="T44" fmla="*/ 53228 w 1360"/>
              <a:gd name="T45" fmla="*/ 960449 h 1358"/>
              <a:gd name="T46" fmla="*/ 107857 w 1360"/>
              <a:gd name="T47" fmla="*/ 930055 h 1358"/>
              <a:gd name="T48" fmla="*/ 152680 w 1360"/>
              <a:gd name="T49" fmla="*/ 914250 h 1358"/>
              <a:gd name="T50" fmla="*/ 198904 w 1360"/>
              <a:gd name="T51" fmla="*/ 906956 h 1358"/>
              <a:gd name="T52" fmla="*/ 257735 w 1360"/>
              <a:gd name="T53" fmla="*/ 925192 h 1358"/>
              <a:gd name="T54" fmla="*/ 323570 w 1360"/>
              <a:gd name="T55" fmla="*/ 979901 h 1358"/>
              <a:gd name="T56" fmla="*/ 388004 w 1360"/>
              <a:gd name="T57" fmla="*/ 1067436 h 1358"/>
              <a:gd name="T58" fmla="*/ 458040 w 1360"/>
              <a:gd name="T59" fmla="*/ 1191443 h 1358"/>
              <a:gd name="T60" fmla="*/ 572901 w 1360"/>
              <a:gd name="T61" fmla="*/ 1193875 h 1358"/>
              <a:gd name="T62" fmla="*/ 710173 w 1360"/>
              <a:gd name="T63" fmla="*/ 1000569 h 1358"/>
              <a:gd name="T64" fmla="*/ 861452 w 1360"/>
              <a:gd name="T65" fmla="*/ 813342 h 1358"/>
              <a:gd name="T66" fmla="*/ 1025338 w 1360"/>
              <a:gd name="T67" fmla="*/ 637057 h 1358"/>
              <a:gd name="T68" fmla="*/ 1203232 w 1360"/>
              <a:gd name="T69" fmla="*/ 468067 h 1358"/>
              <a:gd name="T70" fmla="*/ 1385327 w 1360"/>
              <a:gd name="T71" fmla="*/ 314881 h 1358"/>
              <a:gd name="T72" fmla="*/ 1574426 w 1360"/>
              <a:gd name="T73" fmla="*/ 175069 h 1358"/>
              <a:gd name="T74" fmla="*/ 1764926 w 1360"/>
              <a:gd name="T75" fmla="*/ 53493 h 13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8" grpId="1"/>
      <p:bldP spid="4099" grpId="0"/>
      <p:bldP spid="4101" grpId="0" bldLvl="0" animBg="1"/>
      <p:bldP spid="4102" grpId="0" bldLvl="0" animBg="1"/>
      <p:bldP spid="4103" grpId="0"/>
      <p:bldP spid="4104" grpId="0"/>
      <p:bldP spid="4105" grpId="0"/>
      <p:bldP spid="4107" grpId="0" bldLvl="0" animBg="1"/>
      <p:bldP spid="4108" grpId="0" bldLvl="0" animBg="1"/>
      <p:bldP spid="4109" grpId="0"/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2364105"/>
            <a:ext cx="6729095" cy="4154805"/>
          </a:xfrm>
          <a:prstGeom prst="rect">
            <a:avLst/>
          </a:prstGeom>
        </p:spPr>
      </p:pic>
      <p:sp>
        <p:nvSpPr>
          <p:cNvPr id="2049" name="文本框 1"/>
          <p:cNvSpPr txBox="1">
            <a:spLocks noChangeArrowheads="1"/>
          </p:cNvSpPr>
          <p:nvPr/>
        </p:nvSpPr>
        <p:spPr bwMode="auto">
          <a:xfrm>
            <a:off x="538480" y="462280"/>
            <a:ext cx="8528685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00" b="1">
                <a:solidFill>
                  <a:srgbClr val="FF0000"/>
                </a:solidFill>
                <a:latin typeface="Comic Sans MS" panose="030F0702030302020204" pitchFamily="66" charset="0"/>
              </a:rPr>
              <a:t>Main task:</a:t>
            </a:r>
            <a:r>
              <a:rPr lang="zh-CN" altLang="en-US" sz="4000" b="1">
                <a:latin typeface="Comic Sans MS" panose="030F0702030302020204" pitchFamily="66" charset="0"/>
              </a:rPr>
              <a:t> </a:t>
            </a:r>
            <a:r>
              <a:rPr lang="en-US" altLang="zh-CN" sz="4000" b="1">
                <a:latin typeface="Comic Sans MS" panose="030F0702030302020204" pitchFamily="66" charset="0"/>
              </a:rPr>
              <a:t>Introduce your new</a:t>
            </a:r>
            <a:r>
              <a:rPr lang="zh-CN" altLang="en-US" sz="4000" b="1">
                <a:latin typeface="Comic Sans MS" panose="030F0702030302020204" pitchFamily="66" charset="0"/>
              </a:rPr>
              <a:t> school</a:t>
            </a:r>
          </a:p>
        </p:txBody>
      </p:sp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2188845" y="1077595"/>
            <a:ext cx="631888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using</a:t>
            </a:r>
            <a:r>
              <a:rPr lang="en-US" sz="4000" b="1">
                <a:solidFill>
                  <a:srgbClr val="FF0000"/>
                </a:solidFill>
                <a:latin typeface="Comic Sans MS" panose="030F0702030302020204" pitchFamily="66" charset="0"/>
              </a:rPr>
              <a:t> personal pronouns</a:t>
            </a:r>
            <a:endParaRPr lang="en-US" sz="40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文本框 4"/>
          <p:cNvSpPr txBox="1">
            <a:spLocks noChangeArrowheads="1"/>
          </p:cNvSpPr>
          <p:nvPr/>
        </p:nvSpPr>
        <p:spPr bwMode="auto">
          <a:xfrm>
            <a:off x="80963" y="146050"/>
            <a:ext cx="8982075" cy="670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>
                <a:latin typeface="Comic Sans MS" panose="030F0702030302020204" pitchFamily="66" charset="0"/>
              </a:rPr>
              <a:t>Dear Nancy,</a:t>
            </a:r>
          </a:p>
          <a:p>
            <a:endParaRPr lang="en-US" altLang="zh-CN" sz="2400" dirty="0">
              <a:latin typeface="Comic Sans MS" panose="030F0702030302020204" pitchFamily="66" charset="0"/>
            </a:endParaRPr>
          </a:p>
          <a:p>
            <a:r>
              <a:rPr lang="en-US" altLang="zh-CN" sz="2400" dirty="0">
                <a:latin typeface="Comic Sans MS" panose="030F0702030302020204" pitchFamily="66" charset="0"/>
              </a:rPr>
              <a:t>Hello! I miss you so much, but I also start to love the new school. It looks big and beautiful.</a:t>
            </a:r>
          </a:p>
          <a:p>
            <a:endParaRPr lang="en-US" altLang="zh-CN" sz="2400" dirty="0">
              <a:latin typeface="Comic Sans MS" panose="030F0702030302020204" pitchFamily="66" charset="0"/>
            </a:endParaRPr>
          </a:p>
          <a:p>
            <a:r>
              <a:rPr lang="en-US" altLang="zh-CN" sz="2400" dirty="0">
                <a:latin typeface="Comic Sans MS" panose="030F0702030302020204" pitchFamily="66" charset="0"/>
              </a:rPr>
              <a:t>I have some new classmates in it and I make a new friend called Sandy. She is hard-working and good at all subjects, so I can learn a lot from her. </a:t>
            </a:r>
          </a:p>
          <a:p>
            <a:endParaRPr lang="en-US" altLang="zh-CN" sz="2400" dirty="0">
              <a:latin typeface="Comic Sans MS" panose="030F0702030302020204" pitchFamily="66" charset="0"/>
            </a:endParaRPr>
          </a:p>
          <a:p>
            <a:r>
              <a:rPr lang="en-US" altLang="zh-CN" sz="2400" dirty="0">
                <a:latin typeface="Comic Sans MS" panose="030F0702030302020204" pitchFamily="66" charset="0"/>
              </a:rPr>
              <a:t>The new teachers are all kind. They love us and we love them too. The man in a white shirt is Mr. Wu. He is a new English teacher and often talks to me after class. He enjoys listening to music. It makes him happy.</a:t>
            </a:r>
          </a:p>
          <a:p>
            <a:endParaRPr lang="en-US" altLang="zh-CN" sz="2400" dirty="0">
              <a:latin typeface="Comic Sans MS" panose="030F0702030302020204" pitchFamily="66" charset="0"/>
            </a:endParaRPr>
          </a:p>
          <a:p>
            <a:r>
              <a:rPr lang="en-US" altLang="zh-CN" sz="2400" dirty="0">
                <a:latin typeface="Comic Sans MS" panose="030F0702030302020204" pitchFamily="66" charset="0"/>
              </a:rPr>
              <a:t>You are welcome to come here some day!</a:t>
            </a:r>
          </a:p>
          <a:p>
            <a:endParaRPr lang="en-US" altLang="zh-CN" sz="2400" dirty="0">
              <a:latin typeface="Comic Sans MS" panose="030F0702030302020204" pitchFamily="66" charset="0"/>
            </a:endParaRPr>
          </a:p>
          <a:p>
            <a:r>
              <a:rPr lang="en-US" altLang="zh-CN" sz="2400" dirty="0">
                <a:latin typeface="Comic Sans MS" panose="030F0702030302020204" pitchFamily="66" charset="0"/>
              </a:rPr>
              <a:t>Yours,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Millie</a:t>
            </a:r>
          </a:p>
        </p:txBody>
      </p:sp>
      <p:pic>
        <p:nvPicPr>
          <p:cNvPr id="4098" name="图片 5" descr="IMG_20170907_2146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2" t="34962" r="30394" b="49236"/>
          <a:stretch>
            <a:fillRect/>
          </a:stretch>
        </p:blipFill>
        <p:spPr bwMode="auto">
          <a:xfrm>
            <a:off x="6121400" y="4868863"/>
            <a:ext cx="302260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椭圆 27"/>
          <p:cNvSpPr>
            <a:spLocks noChangeArrowheads="1"/>
          </p:cNvSpPr>
          <p:nvPr/>
        </p:nvSpPr>
        <p:spPr bwMode="auto">
          <a:xfrm>
            <a:off x="965200" y="900113"/>
            <a:ext cx="384175" cy="503237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25" name="椭圆 6"/>
          <p:cNvSpPr>
            <a:spLocks noChangeArrowheads="1"/>
          </p:cNvSpPr>
          <p:nvPr/>
        </p:nvSpPr>
        <p:spPr bwMode="auto">
          <a:xfrm>
            <a:off x="1917700" y="900113"/>
            <a:ext cx="647700" cy="503237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26" name="椭圆 7"/>
          <p:cNvSpPr>
            <a:spLocks noChangeArrowheads="1"/>
          </p:cNvSpPr>
          <p:nvPr/>
        </p:nvSpPr>
        <p:spPr bwMode="auto">
          <a:xfrm>
            <a:off x="1158875" y="1260475"/>
            <a:ext cx="463550" cy="452438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27" name="椭圆 8"/>
          <p:cNvSpPr>
            <a:spLocks noChangeArrowheads="1"/>
          </p:cNvSpPr>
          <p:nvPr/>
        </p:nvSpPr>
        <p:spPr bwMode="auto">
          <a:xfrm>
            <a:off x="2055813" y="2354263"/>
            <a:ext cx="647700" cy="503237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28" name="椭圆 9"/>
          <p:cNvSpPr>
            <a:spLocks noChangeArrowheads="1"/>
          </p:cNvSpPr>
          <p:nvPr/>
        </p:nvSpPr>
        <p:spPr bwMode="auto">
          <a:xfrm>
            <a:off x="3213418" y="2709863"/>
            <a:ext cx="647700" cy="503237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29" name="椭圆 10"/>
          <p:cNvSpPr>
            <a:spLocks noChangeArrowheads="1"/>
          </p:cNvSpPr>
          <p:nvPr/>
        </p:nvSpPr>
        <p:spPr bwMode="auto">
          <a:xfrm>
            <a:off x="4424363" y="3356992"/>
            <a:ext cx="867717" cy="504824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30" name="椭圆 11"/>
          <p:cNvSpPr>
            <a:spLocks noChangeArrowheads="1"/>
          </p:cNvSpPr>
          <p:nvPr/>
        </p:nvSpPr>
        <p:spPr bwMode="auto">
          <a:xfrm>
            <a:off x="5848350" y="3806825"/>
            <a:ext cx="465138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31" name="椭圆 12"/>
          <p:cNvSpPr>
            <a:spLocks noChangeArrowheads="1"/>
          </p:cNvSpPr>
          <p:nvPr/>
        </p:nvSpPr>
        <p:spPr bwMode="auto">
          <a:xfrm>
            <a:off x="7961313" y="3438525"/>
            <a:ext cx="963612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32" name="椭圆 13"/>
          <p:cNvSpPr>
            <a:spLocks noChangeArrowheads="1"/>
          </p:cNvSpPr>
          <p:nvPr/>
        </p:nvSpPr>
        <p:spPr bwMode="auto">
          <a:xfrm>
            <a:off x="3916363" y="4191000"/>
            <a:ext cx="600075" cy="496888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33" name="椭圆 14"/>
          <p:cNvSpPr>
            <a:spLocks noChangeArrowheads="1"/>
          </p:cNvSpPr>
          <p:nvPr/>
        </p:nvSpPr>
        <p:spPr bwMode="auto">
          <a:xfrm>
            <a:off x="2846388" y="4521200"/>
            <a:ext cx="568325" cy="503238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36" name="椭圆 1"/>
          <p:cNvSpPr>
            <a:spLocks noChangeArrowheads="1"/>
          </p:cNvSpPr>
          <p:nvPr/>
        </p:nvSpPr>
        <p:spPr bwMode="auto">
          <a:xfrm>
            <a:off x="80963" y="5243513"/>
            <a:ext cx="687387" cy="503237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椭圆 15"/>
          <p:cNvSpPr>
            <a:spLocks noChangeArrowheads="1"/>
          </p:cNvSpPr>
          <p:nvPr/>
        </p:nvSpPr>
        <p:spPr bwMode="auto">
          <a:xfrm>
            <a:off x="4516438" y="1962150"/>
            <a:ext cx="360362" cy="503238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椭圆 15"/>
          <p:cNvSpPr>
            <a:spLocks noChangeArrowheads="1"/>
          </p:cNvSpPr>
          <p:nvPr/>
        </p:nvSpPr>
        <p:spPr bwMode="auto">
          <a:xfrm>
            <a:off x="5854700" y="3438525"/>
            <a:ext cx="492125" cy="503238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椭圆 15"/>
          <p:cNvSpPr>
            <a:spLocks noChangeArrowheads="1"/>
          </p:cNvSpPr>
          <p:nvPr/>
        </p:nvSpPr>
        <p:spPr bwMode="auto">
          <a:xfrm>
            <a:off x="6908165" y="3439795"/>
            <a:ext cx="492125" cy="503238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ldLvl="0" animBg="1"/>
      <p:bldP spid="5125" grpId="0" bldLvl="0" animBg="1"/>
      <p:bldP spid="5126" grpId="0" bldLvl="0" animBg="1"/>
      <p:bldP spid="5127" grpId="0" bldLvl="0" animBg="1"/>
      <p:bldP spid="5128" grpId="0" bldLvl="0" animBg="1"/>
      <p:bldP spid="5129" grpId="0" bldLvl="0" animBg="1"/>
      <p:bldP spid="5130" grpId="0" bldLvl="0" animBg="1"/>
      <p:bldP spid="5131" grpId="0" bldLvl="0" animBg="1"/>
      <p:bldP spid="5132" grpId="0" bldLvl="0" animBg="1"/>
      <p:bldP spid="5133" grpId="0" bldLvl="0" animBg="1"/>
      <p:bldP spid="5136" grpId="0" bldLvl="0" animBg="1"/>
      <p:bldP spid="3" grpId="0" bldLvl="0" animBg="1"/>
      <p:bldP spid="4" grpId="0" bldLvl="0" animBg="1"/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5350" y="839788"/>
            <a:ext cx="2741613" cy="2740025"/>
          </a:xfrm>
        </p:spPr>
      </p:pic>
      <p:sp>
        <p:nvSpPr>
          <p:cNvPr id="5122" name="文本框 5"/>
          <p:cNvSpPr txBox="1">
            <a:spLocks noChangeArrowheads="1"/>
          </p:cNvSpPr>
          <p:nvPr/>
        </p:nvSpPr>
        <p:spPr bwMode="auto">
          <a:xfrm>
            <a:off x="247650" y="368300"/>
            <a:ext cx="8755063" cy="121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>
                <a:latin typeface="Comic Sans MS" panose="030F0702030302020204" pitchFamily="66" charset="0"/>
              </a:rPr>
              <a:t>I make a new friend called Sandy. 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r>
              <a:rPr lang="en-US" altLang="zh-CN" sz="2400" dirty="0">
                <a:latin typeface="Comic Sans MS" panose="030F0702030302020204" pitchFamily="66" charset="0"/>
              </a:rPr>
              <a:t> </a:t>
            </a:r>
            <a:r>
              <a:rPr lang="en-US" altLang="zh-CN" sz="2400">
                <a:latin typeface="Comic Sans MS" panose="030F0702030302020204" pitchFamily="66" charset="0"/>
              </a:rPr>
              <a:t>is hard-working</a:t>
            </a:r>
            <a:r>
              <a:rPr lang="en-US" altLang="zh-CN" sz="2400" smtClean="0">
                <a:latin typeface="Comic Sans MS" panose="030F0702030302020204" pitchFamily="66" charset="0"/>
              </a:rPr>
              <a:t> </a:t>
            </a:r>
            <a:r>
              <a:rPr lang="en-US" altLang="zh-CN" sz="2400" dirty="0">
                <a:latin typeface="Comic Sans MS" panose="030F0702030302020204" pitchFamily="66" charset="0"/>
              </a:rPr>
              <a:t>and good at all subjects, 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so I can learn a lot from 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her</a:t>
            </a:r>
            <a:r>
              <a:rPr lang="en-US" altLang="zh-CN" sz="2400" dirty="0">
                <a:latin typeface="Comic Sans MS" panose="030F0702030302020204" pitchFamily="66" charset="0"/>
              </a:rPr>
              <a:t>.</a:t>
            </a:r>
            <a:endParaRPr lang="zh-CN" altLang="en-US" sz="2400" dirty="0"/>
          </a:p>
        </p:txBody>
      </p:sp>
      <p:sp>
        <p:nvSpPr>
          <p:cNvPr id="6148" name="文本框 7"/>
          <p:cNvSpPr txBox="1">
            <a:spLocks noChangeArrowheads="1"/>
          </p:cNvSpPr>
          <p:nvPr/>
        </p:nvSpPr>
        <p:spPr bwMode="auto">
          <a:xfrm>
            <a:off x="247650" y="1882775"/>
            <a:ext cx="527685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latin typeface="Comic Sans MS" panose="030F0702030302020204" pitchFamily="66" charset="0"/>
              </a:rPr>
              <a:t>The man in a white shirt is Mr. Wu.  </a:t>
            </a:r>
          </a:p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r>
              <a:rPr lang="en-US" altLang="zh-CN" sz="2400">
                <a:latin typeface="Comic Sans MS" panose="030F0702030302020204" pitchFamily="66" charset="0"/>
              </a:rPr>
              <a:t> enjoys listening to music. </a:t>
            </a:r>
          </a:p>
          <a:p>
            <a:r>
              <a:rPr lang="en-US" altLang="zh-CN" sz="2400">
                <a:latin typeface="Comic Sans MS" panose="030F0702030302020204" pitchFamily="66" charset="0"/>
              </a:rPr>
              <a:t>It makes 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him</a:t>
            </a:r>
            <a:r>
              <a:rPr lang="en-US" altLang="zh-CN" sz="2400">
                <a:latin typeface="Comic Sans MS" panose="030F0702030302020204" pitchFamily="66" charset="0"/>
              </a:rPr>
              <a:t> happy.</a:t>
            </a:r>
            <a:endParaRPr lang="zh-CN" altLang="en-US" sz="2400"/>
          </a:p>
        </p:txBody>
      </p:sp>
      <p:sp>
        <p:nvSpPr>
          <p:cNvPr id="6149" name="上弧形箭头 4"/>
          <p:cNvSpPr>
            <a:spLocks noChangeArrowheads="1"/>
          </p:cNvSpPr>
          <p:nvPr/>
        </p:nvSpPr>
        <p:spPr bwMode="auto">
          <a:xfrm rot="-360000">
            <a:off x="727075" y="228600"/>
            <a:ext cx="3663950" cy="420688"/>
          </a:xfrm>
          <a:prstGeom prst="curvedDownArrow">
            <a:avLst>
              <a:gd name="adj1" fmla="val 24999"/>
              <a:gd name="adj2" fmla="val 49999"/>
              <a:gd name="adj3" fmla="val 25000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150" name="下弧形箭头 5"/>
          <p:cNvSpPr>
            <a:spLocks noChangeArrowheads="1"/>
          </p:cNvSpPr>
          <p:nvPr/>
        </p:nvSpPr>
        <p:spPr bwMode="auto">
          <a:xfrm rot="-3780000">
            <a:off x="4370387" y="887413"/>
            <a:ext cx="823913" cy="433388"/>
          </a:xfrm>
          <a:prstGeom prst="curvedUpArrow">
            <a:avLst>
              <a:gd name="adj1" fmla="val 25005"/>
              <a:gd name="adj2" fmla="val 50001"/>
              <a:gd name="adj3" fmla="val 25000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151" name="上弧形箭头 6"/>
          <p:cNvSpPr>
            <a:spLocks noChangeArrowheads="1"/>
          </p:cNvSpPr>
          <p:nvPr/>
        </p:nvSpPr>
        <p:spPr bwMode="auto">
          <a:xfrm rot="-360000">
            <a:off x="512763" y="1758950"/>
            <a:ext cx="3662362" cy="422275"/>
          </a:xfrm>
          <a:prstGeom prst="curvedDownArrow">
            <a:avLst>
              <a:gd name="adj1" fmla="val 25015"/>
              <a:gd name="adj2" fmla="val 49990"/>
              <a:gd name="adj3" fmla="val 25000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152" name="下弧形箭头 7"/>
          <p:cNvSpPr>
            <a:spLocks noChangeArrowheads="1"/>
          </p:cNvSpPr>
          <p:nvPr/>
        </p:nvSpPr>
        <p:spPr bwMode="auto">
          <a:xfrm rot="-1200000">
            <a:off x="2151063" y="2503488"/>
            <a:ext cx="2751137" cy="404812"/>
          </a:xfrm>
          <a:prstGeom prst="curvedUpArrow">
            <a:avLst>
              <a:gd name="adj1" fmla="val 25013"/>
              <a:gd name="adj2" fmla="val 49995"/>
              <a:gd name="adj3" fmla="val 25000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153" name="文本框 8"/>
          <p:cNvSpPr txBox="1">
            <a:spLocks noChangeArrowheads="1"/>
          </p:cNvSpPr>
          <p:nvPr/>
        </p:nvSpPr>
        <p:spPr bwMode="auto">
          <a:xfrm>
            <a:off x="6261100" y="254000"/>
            <a:ext cx="2457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</a:rPr>
              <a:t>Difference?</a:t>
            </a:r>
          </a:p>
        </p:txBody>
      </p:sp>
      <p:sp>
        <p:nvSpPr>
          <p:cNvPr id="6154" name="文本框 9"/>
          <p:cNvSpPr txBox="1">
            <a:spLocks noChangeArrowheads="1"/>
          </p:cNvSpPr>
          <p:nvPr/>
        </p:nvSpPr>
        <p:spPr bwMode="auto">
          <a:xfrm>
            <a:off x="344488" y="3579813"/>
            <a:ext cx="2667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latin typeface="Comic Sans MS" panose="030F0702030302020204" pitchFamily="66" charset="0"/>
              </a:rPr>
              <a:t>At the 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beginning</a:t>
            </a:r>
          </a:p>
        </p:txBody>
      </p:sp>
      <p:sp>
        <p:nvSpPr>
          <p:cNvPr id="6155" name="文本框 10"/>
          <p:cNvSpPr txBox="1">
            <a:spLocks noChangeArrowheads="1"/>
          </p:cNvSpPr>
          <p:nvPr/>
        </p:nvSpPr>
        <p:spPr bwMode="auto">
          <a:xfrm>
            <a:off x="4187825" y="3581400"/>
            <a:ext cx="45481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latin typeface="Comic Sans MS" panose="030F0702030302020204" pitchFamily="66" charset="0"/>
              </a:rPr>
              <a:t>Not at the 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beginning</a:t>
            </a:r>
          </a:p>
        </p:txBody>
      </p:sp>
      <p:sp>
        <p:nvSpPr>
          <p:cNvPr id="6156" name=" 135"/>
          <p:cNvSpPr>
            <a:spLocks noChangeArrowheads="1"/>
          </p:cNvSpPr>
          <p:nvPr/>
        </p:nvSpPr>
        <p:spPr bwMode="auto">
          <a:xfrm rot="4200000">
            <a:off x="3367087" y="2274888"/>
            <a:ext cx="2259013" cy="503238"/>
          </a:xfrm>
          <a:custGeom>
            <a:avLst/>
            <a:gdLst>
              <a:gd name="T0" fmla="*/ 4381875 w 6516714"/>
              <a:gd name="T1" fmla="*/ 0 h 2476413"/>
              <a:gd name="T2" fmla="*/ 6516714 w 6516714"/>
              <a:gd name="T3" fmla="*/ 1238208 h 2476413"/>
              <a:gd name="T4" fmla="*/ 4381875 w 6516714"/>
              <a:gd name="T5" fmla="*/ 2476413 h 2476413"/>
              <a:gd name="T6" fmla="*/ 4381875 w 6516714"/>
              <a:gd name="T7" fmla="*/ 2456682 h 2476413"/>
              <a:gd name="T8" fmla="*/ 4855462 w 6516714"/>
              <a:gd name="T9" fmla="*/ 1644997 h 2476413"/>
              <a:gd name="T10" fmla="*/ 0 w 6516714"/>
              <a:gd name="T11" fmla="*/ 1238206 h 2476413"/>
              <a:gd name="T12" fmla="*/ 4855461 w 6516714"/>
              <a:gd name="T13" fmla="*/ 831415 h 2476413"/>
              <a:gd name="T14" fmla="*/ 4381875 w 6516714"/>
              <a:gd name="T15" fmla="*/ 19731 h 2476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57" name=" 135"/>
          <p:cNvSpPr>
            <a:spLocks noChangeArrowheads="1"/>
          </p:cNvSpPr>
          <p:nvPr/>
        </p:nvSpPr>
        <p:spPr bwMode="auto">
          <a:xfrm rot="1380000">
            <a:off x="2370138" y="3051175"/>
            <a:ext cx="1584325" cy="504825"/>
          </a:xfrm>
          <a:custGeom>
            <a:avLst/>
            <a:gdLst>
              <a:gd name="T0" fmla="*/ 4381875 w 6516714"/>
              <a:gd name="T1" fmla="*/ 0 h 2476413"/>
              <a:gd name="T2" fmla="*/ 6516714 w 6516714"/>
              <a:gd name="T3" fmla="*/ 1238208 h 2476413"/>
              <a:gd name="T4" fmla="*/ 4381875 w 6516714"/>
              <a:gd name="T5" fmla="*/ 2476413 h 2476413"/>
              <a:gd name="T6" fmla="*/ 4381875 w 6516714"/>
              <a:gd name="T7" fmla="*/ 2456682 h 2476413"/>
              <a:gd name="T8" fmla="*/ 4855462 w 6516714"/>
              <a:gd name="T9" fmla="*/ 1644997 h 2476413"/>
              <a:gd name="T10" fmla="*/ 0 w 6516714"/>
              <a:gd name="T11" fmla="*/ 1238206 h 2476413"/>
              <a:gd name="T12" fmla="*/ 4855461 w 6516714"/>
              <a:gd name="T13" fmla="*/ 831415 h 2476413"/>
              <a:gd name="T14" fmla="*/ 4381875 w 6516714"/>
              <a:gd name="T15" fmla="*/ 19731 h 2476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58" name=" 135"/>
          <p:cNvSpPr>
            <a:spLocks noChangeArrowheads="1"/>
          </p:cNvSpPr>
          <p:nvPr/>
        </p:nvSpPr>
        <p:spPr bwMode="auto">
          <a:xfrm rot="4800000">
            <a:off x="-114300" y="2111375"/>
            <a:ext cx="2382838" cy="503238"/>
          </a:xfrm>
          <a:custGeom>
            <a:avLst/>
            <a:gdLst>
              <a:gd name="T0" fmla="*/ 4381875 w 6516714"/>
              <a:gd name="T1" fmla="*/ 0 h 2476413"/>
              <a:gd name="T2" fmla="*/ 6516714 w 6516714"/>
              <a:gd name="T3" fmla="*/ 1238208 h 2476413"/>
              <a:gd name="T4" fmla="*/ 4381875 w 6516714"/>
              <a:gd name="T5" fmla="*/ 2476413 h 2476413"/>
              <a:gd name="T6" fmla="*/ 4381875 w 6516714"/>
              <a:gd name="T7" fmla="*/ 2456682 h 2476413"/>
              <a:gd name="T8" fmla="*/ 4855462 w 6516714"/>
              <a:gd name="T9" fmla="*/ 1644997 h 2476413"/>
              <a:gd name="T10" fmla="*/ 0 w 6516714"/>
              <a:gd name="T11" fmla="*/ 1238206 h 2476413"/>
              <a:gd name="T12" fmla="*/ 4855461 w 6516714"/>
              <a:gd name="T13" fmla="*/ 831415 h 2476413"/>
              <a:gd name="T14" fmla="*/ 4381875 w 6516714"/>
              <a:gd name="T15" fmla="*/ 19731 h 2476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59" name=" 135"/>
          <p:cNvSpPr>
            <a:spLocks noChangeArrowheads="1"/>
          </p:cNvSpPr>
          <p:nvPr/>
        </p:nvSpPr>
        <p:spPr bwMode="auto">
          <a:xfrm rot="4800000">
            <a:off x="192088" y="2887663"/>
            <a:ext cx="966787" cy="503237"/>
          </a:xfrm>
          <a:custGeom>
            <a:avLst/>
            <a:gdLst>
              <a:gd name="T0" fmla="*/ 4381875 w 6516714"/>
              <a:gd name="T1" fmla="*/ 0 h 2476413"/>
              <a:gd name="T2" fmla="*/ 6516714 w 6516714"/>
              <a:gd name="T3" fmla="*/ 1238208 h 2476413"/>
              <a:gd name="T4" fmla="*/ 4381875 w 6516714"/>
              <a:gd name="T5" fmla="*/ 2476413 h 2476413"/>
              <a:gd name="T6" fmla="*/ 4381875 w 6516714"/>
              <a:gd name="T7" fmla="*/ 2456682 h 2476413"/>
              <a:gd name="T8" fmla="*/ 4855462 w 6516714"/>
              <a:gd name="T9" fmla="*/ 1644997 h 2476413"/>
              <a:gd name="T10" fmla="*/ 0 w 6516714"/>
              <a:gd name="T11" fmla="*/ 1238206 h 2476413"/>
              <a:gd name="T12" fmla="*/ 4855461 w 6516714"/>
              <a:gd name="T13" fmla="*/ 831415 h 2476413"/>
              <a:gd name="T14" fmla="*/ 4381875 w 6516714"/>
              <a:gd name="T15" fmla="*/ 19731 h 2476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60" name="云形 20"/>
          <p:cNvSpPr>
            <a:spLocks noChangeArrowheads="1"/>
          </p:cNvSpPr>
          <p:nvPr/>
        </p:nvSpPr>
        <p:spPr bwMode="auto">
          <a:xfrm>
            <a:off x="1600200" y="4773613"/>
            <a:ext cx="5943600" cy="1666875"/>
          </a:xfrm>
          <a:custGeom>
            <a:avLst/>
            <a:gdLst>
              <a:gd name="T0" fmla="*/ 3900 w 43200"/>
              <a:gd name="T1" fmla="*/ 14370 h 43200"/>
              <a:gd name="T2" fmla="*/ 3838 w 43200"/>
              <a:gd name="T3" fmla="*/ 13131 h 43200"/>
              <a:gd name="T4" fmla="*/ 10591 w 43200"/>
              <a:gd name="T5" fmla="*/ 3941 h 43200"/>
              <a:gd name="T6" fmla="*/ 14006 w 43200"/>
              <a:gd name="T7" fmla="*/ 5201 h 43200"/>
              <a:gd name="T8" fmla="*/ 18716 w 43200"/>
              <a:gd name="T9" fmla="*/ 1343 h 43200"/>
              <a:gd name="T10" fmla="*/ 22457 w 43200"/>
              <a:gd name="T11" fmla="*/ 3431 h 43200"/>
              <a:gd name="T12" fmla="*/ 26363 w 43200"/>
              <a:gd name="T13" fmla="*/ 140 h 43200"/>
              <a:gd name="T14" fmla="*/ 29834 w 43200"/>
              <a:gd name="T15" fmla="*/ 2480 h 43200"/>
              <a:gd name="T16" fmla="*/ 33539 w 43200"/>
              <a:gd name="T17" fmla="*/ 149 h 43200"/>
              <a:gd name="T18" fmla="*/ 38319 w 43200"/>
              <a:gd name="T19" fmla="*/ 5572 h 43200"/>
              <a:gd name="T20" fmla="*/ 42251 w 43200"/>
              <a:gd name="T21" fmla="*/ 12590 h 43200"/>
              <a:gd name="T22" fmla="*/ 41820 w 43200"/>
              <a:gd name="T23" fmla="*/ 15458 h 43200"/>
              <a:gd name="T24" fmla="*/ 43222 w 43200"/>
              <a:gd name="T25" fmla="*/ 21074 h 43200"/>
              <a:gd name="T26" fmla="*/ 37409 w 43200"/>
              <a:gd name="T27" fmla="*/ 30202 h 43200"/>
              <a:gd name="T28" fmla="*/ 31624 w 43200"/>
              <a:gd name="T29" fmla="*/ 38006 h 43200"/>
              <a:gd name="T30" fmla="*/ 28560 w 43200"/>
              <a:gd name="T31" fmla="*/ 36813 h 43200"/>
              <a:gd name="T32" fmla="*/ 22098 w 43200"/>
              <a:gd name="T33" fmla="*/ 43358 h 43200"/>
              <a:gd name="T34" fmla="*/ 16484 w 43200"/>
              <a:gd name="T35" fmla="*/ 39265 h 43200"/>
              <a:gd name="T36" fmla="*/ 12507 w 43200"/>
              <a:gd name="T37" fmla="*/ 40772 h 43200"/>
              <a:gd name="T38" fmla="*/ 5808 w 43200"/>
              <a:gd name="T39" fmla="*/ 35473 h 43200"/>
              <a:gd name="T40" fmla="*/ 5300 w 43200"/>
              <a:gd name="T41" fmla="*/ 35513 h 43200"/>
              <a:gd name="T42" fmla="*/ 940 w 43200"/>
              <a:gd name="T43" fmla="*/ 29595 h 43200"/>
              <a:gd name="T44" fmla="*/ 2117 w 43200"/>
              <a:gd name="T45" fmla="*/ 25551 h 43200"/>
              <a:gd name="T46" fmla="*/ -32 w 43200"/>
              <a:gd name="T47" fmla="*/ 20421 h 43200"/>
              <a:gd name="T48" fmla="*/ 3866 w 43200"/>
              <a:gd name="T49" fmla="*/ 14507 h 43200"/>
              <a:gd name="T50" fmla="*/ 4693 w 43200"/>
              <a:gd name="T51" fmla="*/ 26177 h 43200"/>
              <a:gd name="T52" fmla="*/ 4356 w 43200"/>
              <a:gd name="T53" fmla="*/ 26195 h 43200"/>
              <a:gd name="T54" fmla="*/ 2160 w 43200"/>
              <a:gd name="T55" fmla="*/ 25381 h 43200"/>
              <a:gd name="T56" fmla="*/ 6928 w 43200"/>
              <a:gd name="T57" fmla="*/ 34899 h 43200"/>
              <a:gd name="T58" fmla="*/ 5821 w 43200"/>
              <a:gd name="T59" fmla="*/ 35281 h 43200"/>
              <a:gd name="T60" fmla="*/ 16478 w 43200"/>
              <a:gd name="T61" fmla="*/ 39090 h 43200"/>
              <a:gd name="T62" fmla="*/ 15809 w 43200"/>
              <a:gd name="T63" fmla="*/ 37354 h 43200"/>
              <a:gd name="T64" fmla="*/ 28827 w 43200"/>
              <a:gd name="T65" fmla="*/ 34751 h 43200"/>
              <a:gd name="T66" fmla="*/ 28562 w 43200"/>
              <a:gd name="T67" fmla="*/ 36663 h 43200"/>
              <a:gd name="T68" fmla="*/ 34129 w 43200"/>
              <a:gd name="T69" fmla="*/ 22954 h 43200"/>
              <a:gd name="T70" fmla="*/ 37381 w 43200"/>
              <a:gd name="T71" fmla="*/ 30027 h 43200"/>
              <a:gd name="T72" fmla="*/ 37381 w 43200"/>
              <a:gd name="T73" fmla="*/ 30090 h 43200"/>
              <a:gd name="T74" fmla="*/ 41798 w 43200"/>
              <a:gd name="T75" fmla="*/ 15354 h 43200"/>
              <a:gd name="T76" fmla="*/ 40351 w 43200"/>
              <a:gd name="T77" fmla="*/ 18030 h 43200"/>
              <a:gd name="T78" fmla="*/ 38324 w 43200"/>
              <a:gd name="T79" fmla="*/ 5426 h 43200"/>
              <a:gd name="T80" fmla="*/ 38401 w 43200"/>
              <a:gd name="T81" fmla="*/ 6595 h 43200"/>
              <a:gd name="T82" fmla="*/ 38401 w 43200"/>
              <a:gd name="T83" fmla="*/ 6690 h 43200"/>
              <a:gd name="T84" fmla="*/ 29078 w 43200"/>
              <a:gd name="T85" fmla="*/ 3952 h 43200"/>
              <a:gd name="T86" fmla="*/ 29820 w 43200"/>
              <a:gd name="T87" fmla="*/ 2341 h 43200"/>
              <a:gd name="T88" fmla="*/ 22141 w 43200"/>
              <a:gd name="T89" fmla="*/ 4720 h 43200"/>
              <a:gd name="T90" fmla="*/ 22499 w 43200"/>
              <a:gd name="T91" fmla="*/ 3329 h 43200"/>
              <a:gd name="T92" fmla="*/ 14000 w 43200"/>
              <a:gd name="T93" fmla="*/ 5192 h 43200"/>
              <a:gd name="T94" fmla="*/ 15300 w 43200"/>
              <a:gd name="T95" fmla="*/ 6540 h 43200"/>
              <a:gd name="T96" fmla="*/ 4127 w 43200"/>
              <a:gd name="T97" fmla="*/ 15789 h 43200"/>
              <a:gd name="T98" fmla="*/ 3900 w 43200"/>
              <a:gd name="T99" fmla="*/ 14375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859" y="13965"/>
                  <a:pt x="3838" y="13551"/>
                  <a:pt x="3838" y="13131"/>
                </a:cubicBezTo>
                <a:cubicBezTo>
                  <a:pt x="3838" y="8056"/>
                  <a:pt x="6861" y="3941"/>
                  <a:pt x="10591" y="3941"/>
                </a:cubicBezTo>
                <a:cubicBezTo>
                  <a:pt x="11837" y="3941"/>
                  <a:pt x="13004" y="4400"/>
                  <a:pt x="14006" y="5201"/>
                </a:cubicBezTo>
                <a:cubicBezTo>
                  <a:pt x="14902" y="2905"/>
                  <a:pt x="16675" y="1343"/>
                  <a:pt x="18716" y="1343"/>
                </a:cubicBezTo>
                <a:cubicBezTo>
                  <a:pt x="20174" y="1343"/>
                  <a:pt x="21494" y="2140"/>
                  <a:pt x="22457" y="3431"/>
                </a:cubicBezTo>
                <a:cubicBezTo>
                  <a:pt x="23173" y="1479"/>
                  <a:pt x="24653" y="140"/>
                  <a:pt x="26363" y="140"/>
                </a:cubicBezTo>
                <a:cubicBezTo>
                  <a:pt x="27778" y="140"/>
                  <a:pt x="29037" y="1058"/>
                  <a:pt x="29834" y="2480"/>
                </a:cubicBezTo>
                <a:cubicBezTo>
                  <a:pt x="30725" y="1054"/>
                  <a:pt x="32054" y="149"/>
                  <a:pt x="33539" y="149"/>
                </a:cubicBezTo>
                <a:cubicBezTo>
                  <a:pt x="35927" y="149"/>
                  <a:pt x="37913" y="2490"/>
                  <a:pt x="38319" y="5572"/>
                </a:cubicBezTo>
                <a:cubicBezTo>
                  <a:pt x="40586" y="6412"/>
                  <a:pt x="42251" y="9236"/>
                  <a:pt x="42251" y="12590"/>
                </a:cubicBezTo>
                <a:cubicBezTo>
                  <a:pt x="42251" y="13609"/>
                  <a:pt x="42097" y="14578"/>
                  <a:pt x="41820" y="15458"/>
                </a:cubicBezTo>
                <a:cubicBezTo>
                  <a:pt x="42699" y="17013"/>
                  <a:pt x="43222" y="18960"/>
                  <a:pt x="43222" y="21074"/>
                </a:cubicBezTo>
                <a:cubicBezTo>
                  <a:pt x="43222" y="25723"/>
                  <a:pt x="40694" y="29568"/>
                  <a:pt x="37409" y="30202"/>
                </a:cubicBezTo>
                <a:cubicBezTo>
                  <a:pt x="37384" y="34518"/>
                  <a:pt x="34803" y="38006"/>
                  <a:pt x="31624" y="38006"/>
                </a:cubicBezTo>
                <a:cubicBezTo>
                  <a:pt x="30499" y="38006"/>
                  <a:pt x="29448" y="37569"/>
                  <a:pt x="28560" y="36813"/>
                </a:cubicBezTo>
                <a:cubicBezTo>
                  <a:pt x="27721" y="40603"/>
                  <a:pt x="25145" y="43358"/>
                  <a:pt x="22098" y="43358"/>
                </a:cubicBezTo>
                <a:cubicBezTo>
                  <a:pt x="19758" y="43358"/>
                  <a:pt x="17696" y="41733"/>
                  <a:pt x="16484" y="39265"/>
                </a:cubicBezTo>
                <a:cubicBezTo>
                  <a:pt x="15323" y="40222"/>
                  <a:pt x="13962" y="40772"/>
                  <a:pt x="12507" y="40772"/>
                </a:cubicBezTo>
                <a:cubicBezTo>
                  <a:pt x="9641" y="40772"/>
                  <a:pt x="7140" y="38639"/>
                  <a:pt x="5808" y="35473"/>
                </a:cubicBezTo>
                <a:cubicBezTo>
                  <a:pt x="5642" y="35499"/>
                  <a:pt x="5472" y="35513"/>
                  <a:pt x="5300" y="35513"/>
                </a:cubicBezTo>
                <a:cubicBezTo>
                  <a:pt x="2892" y="35513"/>
                  <a:pt x="940" y="32863"/>
                  <a:pt x="940" y="29595"/>
                </a:cubicBezTo>
                <a:cubicBezTo>
                  <a:pt x="940" y="28031"/>
                  <a:pt x="1387" y="26609"/>
                  <a:pt x="2117" y="25551"/>
                </a:cubicBezTo>
                <a:cubicBezTo>
                  <a:pt x="831" y="24519"/>
                  <a:pt x="-32" y="22608"/>
                  <a:pt x="-32" y="20421"/>
                </a:cubicBezTo>
                <a:cubicBezTo>
                  <a:pt x="-32" y="17344"/>
                  <a:pt x="1677" y="14813"/>
                  <a:pt x="3866" y="14507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4582" y="26189"/>
                  <a:pt x="4470" y="26195"/>
                  <a:pt x="4356" y="26195"/>
                </a:cubicBezTo>
                <a:cubicBezTo>
                  <a:pt x="3555" y="26195"/>
                  <a:pt x="2804" y="25898"/>
                  <a:pt x="2160" y="25381"/>
                </a:cubicBezTo>
                <a:moveTo>
                  <a:pt x="6928" y="34899"/>
                </a:moveTo>
                <a:cubicBezTo>
                  <a:pt x="6579" y="35090"/>
                  <a:pt x="6207" y="35220"/>
                  <a:pt x="5821" y="35281"/>
                </a:cubicBezTo>
                <a:moveTo>
                  <a:pt x="16478" y="39090"/>
                </a:moveTo>
                <a:cubicBezTo>
                  <a:pt x="16211" y="38549"/>
                  <a:pt x="15986" y="37967"/>
                  <a:pt x="15809" y="37354"/>
                </a:cubicBezTo>
                <a:moveTo>
                  <a:pt x="28827" y="34751"/>
                </a:moveTo>
                <a:cubicBezTo>
                  <a:pt x="28787" y="35413"/>
                  <a:pt x="28697" y="36052"/>
                  <a:pt x="28562" y="36663"/>
                </a:cubicBezTo>
                <a:moveTo>
                  <a:pt x="34129" y="22954"/>
                </a:moveTo>
                <a:cubicBezTo>
                  <a:pt x="36055" y="24231"/>
                  <a:pt x="37381" y="26919"/>
                  <a:pt x="37381" y="30027"/>
                </a:cubicBezTo>
                <a:cubicBezTo>
                  <a:pt x="37381" y="30048"/>
                  <a:pt x="37381" y="30069"/>
                  <a:pt x="37381" y="30090"/>
                </a:cubicBezTo>
                <a:moveTo>
                  <a:pt x="41798" y="15354"/>
                </a:moveTo>
                <a:cubicBezTo>
                  <a:pt x="41472" y="16395"/>
                  <a:pt x="40973" y="17308"/>
                  <a:pt x="40351" y="18030"/>
                </a:cubicBezTo>
                <a:moveTo>
                  <a:pt x="38324" y="5426"/>
                </a:moveTo>
                <a:cubicBezTo>
                  <a:pt x="38375" y="5804"/>
                  <a:pt x="38401" y="6196"/>
                  <a:pt x="38401" y="6595"/>
                </a:cubicBezTo>
                <a:cubicBezTo>
                  <a:pt x="38401" y="6627"/>
                  <a:pt x="38401" y="6658"/>
                  <a:pt x="38401" y="6690"/>
                </a:cubicBezTo>
                <a:moveTo>
                  <a:pt x="29078" y="3952"/>
                </a:moveTo>
                <a:cubicBezTo>
                  <a:pt x="29268" y="3364"/>
                  <a:pt x="29519" y="2823"/>
                  <a:pt x="29820" y="2341"/>
                </a:cubicBezTo>
                <a:moveTo>
                  <a:pt x="22141" y="4720"/>
                </a:moveTo>
                <a:cubicBezTo>
                  <a:pt x="22218" y="4229"/>
                  <a:pt x="22340" y="3764"/>
                  <a:pt x="22499" y="3329"/>
                </a:cubicBezTo>
                <a:moveTo>
                  <a:pt x="14000" y="5192"/>
                </a:moveTo>
                <a:cubicBezTo>
                  <a:pt x="14474" y="5569"/>
                  <a:pt x="14910" y="6023"/>
                  <a:pt x="15300" y="6540"/>
                </a:cubicBezTo>
                <a:moveTo>
                  <a:pt x="4127" y="15789"/>
                </a:moveTo>
                <a:cubicBezTo>
                  <a:pt x="4024" y="15332"/>
                  <a:pt x="3948" y="14858"/>
                  <a:pt x="3900" y="14375"/>
                </a:cubicBezTo>
              </a:path>
            </a:pathLst>
          </a:custGeom>
          <a:solidFill>
            <a:schemeClr val="accent1"/>
          </a:solidFill>
          <a:ln w="12700">
            <a:solidFill>
              <a:srgbClr val="89A4A7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61" name="文本框 16"/>
          <p:cNvSpPr txBox="1">
            <a:spLocks noChangeArrowheads="1"/>
          </p:cNvSpPr>
          <p:nvPr/>
        </p:nvSpPr>
        <p:spPr bwMode="auto">
          <a:xfrm>
            <a:off x="2333625" y="5038725"/>
            <a:ext cx="55435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>
                <a:latin typeface="Comic Sans MS" panose="030F0702030302020204" pitchFamily="66" charset="0"/>
              </a:rPr>
              <a:t>h</a:t>
            </a:r>
            <a:r>
              <a:rPr lang="zh-CN" altLang="en-US" sz="2800">
                <a:latin typeface="Comic Sans MS" panose="030F0702030302020204" pitchFamily="66" charset="0"/>
              </a:rPr>
              <a:t>e, she, us, you, it, him,</a:t>
            </a:r>
          </a:p>
          <a:p>
            <a:r>
              <a:rPr lang="zh-CN" altLang="en-US" sz="2800">
                <a:latin typeface="Comic Sans MS" panose="030F0702030302020204" pitchFamily="66" charset="0"/>
              </a:rPr>
              <a:t> they, I, them, her, we, me</a:t>
            </a:r>
          </a:p>
        </p:txBody>
      </p:sp>
      <p:sp>
        <p:nvSpPr>
          <p:cNvPr id="6162" name="文本框 24"/>
          <p:cNvSpPr txBox="1">
            <a:spLocks noChangeArrowheads="1"/>
          </p:cNvSpPr>
          <p:nvPr/>
        </p:nvSpPr>
        <p:spPr bwMode="auto">
          <a:xfrm>
            <a:off x="715963" y="4041775"/>
            <a:ext cx="1484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Subject</a:t>
            </a:r>
            <a:r>
              <a:rPr lang="zh-CN" altLang="en-US" sz="24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163" name="文本框 25"/>
          <p:cNvSpPr txBox="1">
            <a:spLocks noChangeArrowheads="1"/>
          </p:cNvSpPr>
          <p:nvPr/>
        </p:nvSpPr>
        <p:spPr bwMode="auto">
          <a:xfrm>
            <a:off x="4757738" y="4040188"/>
            <a:ext cx="13604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zh-CN" alt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bject</a:t>
            </a:r>
            <a:r>
              <a:rPr lang="zh-CN" altLang="en-US" sz="24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990725" y="4040188"/>
            <a:ext cx="14398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Comic Sans MS" panose="030F0702030302020204" pitchFamily="66" charset="0"/>
              </a:rPr>
              <a:t>pronouns</a:t>
            </a:r>
            <a:endParaRPr lang="zh-CN" altLang="en-US" sz="2400"/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5889625" y="4040188"/>
            <a:ext cx="1438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Comic Sans MS" panose="030F0702030302020204" pitchFamily="66" charset="0"/>
              </a:rPr>
              <a:t>pronouns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3430905" y="4041775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主格</a:t>
            </a:r>
            <a:endParaRPr lang="en-US" altLang="zh-CN" sz="2400" b="1">
              <a:solidFill>
                <a:schemeClr val="tx1"/>
              </a:solidFill>
              <a:latin typeface="Comic Sans MS" panose="030F0702030302020204" pitchFamily="66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57110" y="4041775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Comic Sans MS" panose="030F0702030302020204" pitchFamily="66" charset="0"/>
                <a:sym typeface="+mn-ea"/>
              </a:rPr>
              <a:t>宾格</a:t>
            </a:r>
            <a:endParaRPr lang="en-US" altLang="zh-CN" sz="2400" b="1">
              <a:solidFill>
                <a:schemeClr val="tx1"/>
              </a:solidFill>
              <a:latin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49" grpId="0" bldLvl="0" animBg="1"/>
      <p:bldP spid="6150" grpId="0" animBg="1"/>
      <p:bldP spid="6151" grpId="0" bldLvl="0" animBg="1"/>
      <p:bldP spid="6152" grpId="0" bldLvl="0" animBg="1"/>
      <p:bldP spid="6153" grpId="0"/>
      <p:bldP spid="6154" grpId="0"/>
      <p:bldP spid="6155" grpId="0"/>
      <p:bldP spid="6156" grpId="0" bldLvl="0" animBg="1"/>
      <p:bldP spid="6157" grpId="0" bldLvl="0" animBg="1"/>
      <p:bldP spid="6158" grpId="0" animBg="1"/>
      <p:bldP spid="6159" grpId="0" animBg="1"/>
      <p:bldP spid="6160" grpId="0" bldLvl="0" animBg="1"/>
      <p:bldP spid="6161" grpId="0"/>
      <p:bldP spid="6162" grpId="0"/>
      <p:bldP spid="6163" grpId="0"/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表格 7169"/>
          <p:cNvGraphicFramePr/>
          <p:nvPr/>
        </p:nvGraphicFramePr>
        <p:xfrm>
          <a:off x="-7938" y="304800"/>
          <a:ext cx="9161463" cy="6189663"/>
        </p:xfrm>
        <a:graphic>
          <a:graphicData uri="http://schemas.openxmlformats.org/drawingml/2006/table">
            <a:tbl>
              <a:tblPr/>
              <a:tblGrid>
                <a:gridCol w="1995805"/>
                <a:gridCol w="1596390"/>
                <a:gridCol w="1684655"/>
                <a:gridCol w="1801813"/>
                <a:gridCol w="2082800"/>
              </a:tblGrid>
              <a:tr h="736562">
                <a:tc rowSpan="2"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+mn-ea"/>
                        </a:rPr>
                        <a:t>Grammatical 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+mn-ea"/>
                        </a:rPr>
                        <a:t>Persons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+mn-ea"/>
                        </a:rPr>
                        <a:t>(</a:t>
                      </a:r>
                      <a:r>
                        <a:rPr lang="zh-CN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+mn-ea"/>
                        </a:rPr>
                        <a:t>人称</a:t>
                      </a:r>
                      <a:r>
                        <a:rPr lang="en-US" altLang="zh-CN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+mn-ea"/>
                        </a:rPr>
                        <a:t>)</a:t>
                      </a: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Singular(</a:t>
                      </a:r>
                      <a:r>
                        <a:rPr lang="zh-CN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单数</a:t>
                      </a:r>
                      <a:r>
                        <a:rPr lang="en-US" altLang="zh-CN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)</a:t>
                      </a: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Plural(</a:t>
                      </a:r>
                      <a:r>
                        <a:rPr lang="zh-CN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复数</a:t>
                      </a:r>
                      <a:r>
                        <a:rPr lang="en-US" altLang="zh-CN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)</a:t>
                      </a: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1889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Subject Pronouns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(</a:t>
                      </a: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主格</a:t>
                      </a: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)</a:t>
                      </a:r>
                    </a:p>
                  </a:txBody>
                  <a:tcPr marT="45718" marB="45718" anchor="ctr">
                    <a:lnL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Object Pronouns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(</a:t>
                      </a: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宾格</a:t>
                      </a: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)</a:t>
                      </a: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Subject Pronouns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(</a:t>
                      </a: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主格</a:t>
                      </a: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)</a:t>
                      </a: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Object Pronouns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(</a:t>
                      </a: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宾格</a:t>
                      </a: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)</a:t>
                      </a: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188976"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First Person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(</a:t>
                      </a: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第一人称</a:t>
                      </a: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)</a:t>
                      </a: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189294"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Second Person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(</a:t>
                      </a: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第二人称</a:t>
                      </a: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)</a:t>
                      </a: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28618">
                <a:tc rowSpan="3"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Third Person</a:t>
                      </a:r>
                    </a:p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(</a:t>
                      </a: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第三人称</a:t>
                      </a: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)</a:t>
                      </a: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3020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62703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/>
                      </a:lvl1pPr>
                      <a:lvl2pPr marL="342900" lvl="1" indent="457200" algn="l" defTabSz="91440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defRPr sz="2400" b="0" i="0" u="none" kern="1200"/>
                      </a:lvl2pPr>
                      <a:lvl3pPr marL="742950" lvl="2" indent="1714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143000" lvl="3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600200" lvl="4" indent="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latinLnBrk="0" hangingPunct="1">
                        <a:spcBef>
                          <a:spcPct val="0"/>
                        </a:spcBef>
                        <a:buNone/>
                      </a:pPr>
                      <a:endParaRPr lang="en-US" altLang="x-none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8" marB="4571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89" name="文本框 6"/>
          <p:cNvSpPr txBox="1">
            <a:spLocks noChangeArrowheads="1"/>
          </p:cNvSpPr>
          <p:nvPr/>
        </p:nvSpPr>
        <p:spPr bwMode="auto">
          <a:xfrm>
            <a:off x="2517775" y="2609850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7215" name="文本框 5"/>
          <p:cNvSpPr txBox="1">
            <a:spLocks noChangeArrowheads="1"/>
          </p:cNvSpPr>
          <p:nvPr/>
        </p:nvSpPr>
        <p:spPr bwMode="auto">
          <a:xfrm>
            <a:off x="5829300" y="2609850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</a:t>
            </a:r>
          </a:p>
        </p:txBody>
      </p:sp>
      <p:sp>
        <p:nvSpPr>
          <p:cNvPr id="7216" name="文本框 7"/>
          <p:cNvSpPr txBox="1">
            <a:spLocks noChangeArrowheads="1"/>
          </p:cNvSpPr>
          <p:nvPr/>
        </p:nvSpPr>
        <p:spPr bwMode="auto">
          <a:xfrm>
            <a:off x="2444750" y="3806825"/>
            <a:ext cx="801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</a:p>
        </p:txBody>
      </p:sp>
      <p:sp>
        <p:nvSpPr>
          <p:cNvPr id="7217" name="文本框 8"/>
          <p:cNvSpPr txBox="1">
            <a:spLocks noChangeArrowheads="1"/>
          </p:cNvSpPr>
          <p:nvPr/>
        </p:nvSpPr>
        <p:spPr bwMode="auto">
          <a:xfrm>
            <a:off x="4106863" y="3806825"/>
            <a:ext cx="801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</a:p>
        </p:txBody>
      </p:sp>
      <p:sp>
        <p:nvSpPr>
          <p:cNvPr id="7218" name="文本框 9"/>
          <p:cNvSpPr txBox="1">
            <a:spLocks noChangeArrowheads="1"/>
          </p:cNvSpPr>
          <p:nvPr/>
        </p:nvSpPr>
        <p:spPr bwMode="auto">
          <a:xfrm>
            <a:off x="2535555" y="4733925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</a:t>
            </a:r>
            <a:endPara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219" name="文本框 10"/>
          <p:cNvSpPr txBox="1">
            <a:spLocks noChangeArrowheads="1"/>
          </p:cNvSpPr>
          <p:nvPr/>
        </p:nvSpPr>
        <p:spPr bwMode="auto">
          <a:xfrm>
            <a:off x="2481997" y="5332413"/>
            <a:ext cx="165618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altLang="zh-C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</a:t>
            </a:r>
            <a:endPara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220" name="文本框 11"/>
          <p:cNvSpPr txBox="1">
            <a:spLocks noChangeArrowheads="1"/>
          </p:cNvSpPr>
          <p:nvPr/>
        </p:nvSpPr>
        <p:spPr bwMode="auto">
          <a:xfrm>
            <a:off x="2587952" y="5962650"/>
            <a:ext cx="144015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</a:t>
            </a:r>
            <a:endPara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221" name="文本框 13"/>
          <p:cNvSpPr txBox="1">
            <a:spLocks noChangeArrowheads="1"/>
          </p:cNvSpPr>
          <p:nvPr/>
        </p:nvSpPr>
        <p:spPr bwMode="auto">
          <a:xfrm>
            <a:off x="4106863" y="2609850"/>
            <a:ext cx="801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</a:t>
            </a:r>
          </a:p>
        </p:txBody>
      </p:sp>
      <p:sp>
        <p:nvSpPr>
          <p:cNvPr id="7222" name="文本框 14"/>
          <p:cNvSpPr txBox="1">
            <a:spLocks noChangeArrowheads="1"/>
          </p:cNvSpPr>
          <p:nvPr/>
        </p:nvSpPr>
        <p:spPr bwMode="auto">
          <a:xfrm>
            <a:off x="7739063" y="2609850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</a:t>
            </a:r>
          </a:p>
        </p:txBody>
      </p:sp>
      <p:sp>
        <p:nvSpPr>
          <p:cNvPr id="7223" name="文本框 15"/>
          <p:cNvSpPr txBox="1">
            <a:spLocks noChangeArrowheads="1"/>
          </p:cNvSpPr>
          <p:nvPr/>
        </p:nvSpPr>
        <p:spPr bwMode="auto">
          <a:xfrm>
            <a:off x="5829300" y="3806825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</a:p>
        </p:txBody>
      </p:sp>
      <p:sp>
        <p:nvSpPr>
          <p:cNvPr id="7224" name="文本框 16"/>
          <p:cNvSpPr txBox="1">
            <a:spLocks noChangeArrowheads="1"/>
          </p:cNvSpPr>
          <p:nvPr/>
        </p:nvSpPr>
        <p:spPr bwMode="auto">
          <a:xfrm>
            <a:off x="7739063" y="3806825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</a:p>
        </p:txBody>
      </p:sp>
      <p:sp>
        <p:nvSpPr>
          <p:cNvPr id="7225" name="文本框 17"/>
          <p:cNvSpPr txBox="1">
            <a:spLocks noChangeArrowheads="1"/>
          </p:cNvSpPr>
          <p:nvPr/>
        </p:nvSpPr>
        <p:spPr bwMode="auto">
          <a:xfrm>
            <a:off x="4066426" y="4733925"/>
            <a:ext cx="1722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him </a:t>
            </a:r>
            <a:endPara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226" name="文本框 18"/>
          <p:cNvSpPr txBox="1">
            <a:spLocks noChangeArrowheads="1"/>
          </p:cNvSpPr>
          <p:nvPr/>
        </p:nvSpPr>
        <p:spPr bwMode="auto">
          <a:xfrm>
            <a:off x="4106863" y="5332413"/>
            <a:ext cx="801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her</a:t>
            </a:r>
          </a:p>
        </p:txBody>
      </p:sp>
      <p:sp>
        <p:nvSpPr>
          <p:cNvPr id="7227" name="文本框 19"/>
          <p:cNvSpPr txBox="1">
            <a:spLocks noChangeArrowheads="1"/>
          </p:cNvSpPr>
          <p:nvPr/>
        </p:nvSpPr>
        <p:spPr bwMode="auto">
          <a:xfrm>
            <a:off x="4249738" y="5940425"/>
            <a:ext cx="801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7228" name="文本框 20"/>
          <p:cNvSpPr txBox="1">
            <a:spLocks noChangeArrowheads="1"/>
          </p:cNvSpPr>
          <p:nvPr/>
        </p:nvSpPr>
        <p:spPr bwMode="auto">
          <a:xfrm>
            <a:off x="7659688" y="5332413"/>
            <a:ext cx="958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them</a:t>
            </a:r>
          </a:p>
        </p:txBody>
      </p:sp>
      <p:sp>
        <p:nvSpPr>
          <p:cNvPr id="7229" name="文本框 21"/>
          <p:cNvSpPr txBox="1">
            <a:spLocks noChangeArrowheads="1"/>
          </p:cNvSpPr>
          <p:nvPr/>
        </p:nvSpPr>
        <p:spPr bwMode="auto">
          <a:xfrm>
            <a:off x="5743575" y="5332413"/>
            <a:ext cx="971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</a:t>
            </a:r>
          </a:p>
        </p:txBody>
      </p:sp>
      <p:sp>
        <p:nvSpPr>
          <p:cNvPr id="7230" name="文本框 2"/>
          <p:cNvSpPr txBox="1">
            <a:spLocks noChangeArrowheads="1"/>
          </p:cNvSpPr>
          <p:nvPr/>
        </p:nvSpPr>
        <p:spPr bwMode="auto">
          <a:xfrm>
            <a:off x="15875" y="1137920"/>
            <a:ext cx="9163050" cy="23161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Tip:</a:t>
            </a:r>
          </a:p>
          <a:p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      “You” and ”it” can be both 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singular(</a:t>
            </a:r>
            <a:r>
              <a:rPr lang="zh-CN" alt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单数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 and 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plural(</a:t>
            </a:r>
            <a:r>
              <a:rPr lang="zh-CN" alt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复数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 pronouns. </a:t>
            </a:r>
          </a:p>
          <a:p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      “You” can also be both a 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subject(</a:t>
            </a:r>
            <a:r>
              <a:rPr lang="zh-CN" alt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主格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) 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and an 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object(</a:t>
            </a:r>
            <a:r>
              <a:rPr lang="zh-CN" alt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宾格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 pronoun.</a:t>
            </a:r>
          </a:p>
          <a:p>
            <a:endParaRPr lang="en-US" altLang="zh-CN" sz="24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231" name="椭圆 3"/>
          <p:cNvSpPr>
            <a:spLocks noChangeArrowheads="1"/>
          </p:cNvSpPr>
          <p:nvPr/>
        </p:nvSpPr>
        <p:spPr bwMode="auto">
          <a:xfrm>
            <a:off x="2424202" y="5949027"/>
            <a:ext cx="777875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232" name="椭圆 22"/>
          <p:cNvSpPr>
            <a:spLocks noChangeArrowheads="1"/>
          </p:cNvSpPr>
          <p:nvPr/>
        </p:nvSpPr>
        <p:spPr bwMode="auto">
          <a:xfrm>
            <a:off x="2390775" y="3806825"/>
            <a:ext cx="777875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233" name="椭圆 23"/>
          <p:cNvSpPr>
            <a:spLocks noChangeArrowheads="1"/>
          </p:cNvSpPr>
          <p:nvPr/>
        </p:nvSpPr>
        <p:spPr bwMode="auto">
          <a:xfrm>
            <a:off x="4035425" y="3806825"/>
            <a:ext cx="779463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234" name="椭圆 24"/>
          <p:cNvSpPr>
            <a:spLocks noChangeArrowheads="1"/>
          </p:cNvSpPr>
          <p:nvPr/>
        </p:nvSpPr>
        <p:spPr bwMode="auto">
          <a:xfrm>
            <a:off x="5808761" y="3806825"/>
            <a:ext cx="779463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235" name="椭圆 25"/>
          <p:cNvSpPr>
            <a:spLocks noChangeArrowheads="1"/>
          </p:cNvSpPr>
          <p:nvPr/>
        </p:nvSpPr>
        <p:spPr bwMode="auto">
          <a:xfrm>
            <a:off x="7739063" y="3806825"/>
            <a:ext cx="777875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236" name="文本框 12"/>
          <p:cNvSpPr txBox="1">
            <a:spLocks noChangeArrowheads="1"/>
          </p:cNvSpPr>
          <p:nvPr/>
        </p:nvSpPr>
        <p:spPr bwMode="auto">
          <a:xfrm>
            <a:off x="-8255" y="4664710"/>
            <a:ext cx="9211310" cy="119888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Tip:</a:t>
            </a:r>
          </a:p>
          <a:p>
            <a:r>
              <a:rPr lang="en-US" altLang="zh-CN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    We usually use “it” to talk about 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altLang="zh-CN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animal, an 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object(</a:t>
            </a:r>
            <a:r>
              <a:rPr lang="zh-CN" alt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物体</a:t>
            </a:r>
            <a:r>
              <a:rPr lang="en-US" altLang="zh-CN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 or someone whose gender(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性别</a:t>
            </a:r>
            <a:r>
              <a:rPr lang="en-US" altLang="zh-CN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 is not known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  <a:endParaRPr lang="en-US" altLang="zh-CN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237" name="椭圆 1"/>
          <p:cNvSpPr>
            <a:spLocks noChangeArrowheads="1"/>
          </p:cNvSpPr>
          <p:nvPr/>
        </p:nvSpPr>
        <p:spPr bwMode="auto">
          <a:xfrm>
            <a:off x="4095750" y="5940425"/>
            <a:ext cx="777875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7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7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5" grpId="0"/>
      <p:bldP spid="7216" grpId="0"/>
      <p:bldP spid="7217" grpId="0"/>
      <p:bldP spid="7218" grpId="0"/>
      <p:bldP spid="7219" grpId="0"/>
      <p:bldP spid="7220" grpId="0"/>
      <p:bldP spid="7221" grpId="0"/>
      <p:bldP spid="7222" grpId="0"/>
      <p:bldP spid="7223" grpId="0"/>
      <p:bldP spid="7224" grpId="0"/>
      <p:bldP spid="7225" grpId="0"/>
      <p:bldP spid="7226" grpId="0"/>
      <p:bldP spid="7227" grpId="0"/>
      <p:bldP spid="7228" grpId="0"/>
      <p:bldP spid="7229" grpId="0"/>
      <p:bldP spid="7230" grpId="0" bldLvl="0" animBg="1"/>
      <p:bldP spid="7230" grpId="1" bldLvl="0" animBg="1"/>
      <p:bldP spid="7231" grpId="0" bldLvl="0" animBg="1"/>
      <p:bldP spid="7232" grpId="0" bldLvl="0" animBg="1"/>
      <p:bldP spid="7232" grpId="1" bldLvl="0" animBg="1"/>
      <p:bldP spid="7233" grpId="0" bldLvl="0" animBg="1"/>
      <p:bldP spid="7233" grpId="1" bldLvl="0" animBg="1"/>
      <p:bldP spid="7234" grpId="0" bldLvl="0" animBg="1"/>
      <p:bldP spid="7234" grpId="1" bldLvl="0" animBg="1"/>
      <p:bldP spid="7235" grpId="0" bldLvl="0" animBg="1"/>
      <p:bldP spid="7235" grpId="1" bldLvl="0" animBg="1"/>
      <p:bldP spid="7236" grpId="0" bldLvl="0" animBg="1"/>
      <p:bldP spid="723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文本框 4"/>
          <p:cNvSpPr txBox="1">
            <a:spLocks noChangeArrowheads="1"/>
          </p:cNvSpPr>
          <p:nvPr/>
        </p:nvSpPr>
        <p:spPr bwMode="auto">
          <a:xfrm>
            <a:off x="230188" y="581025"/>
            <a:ext cx="8982075" cy="547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CN" sz="2800">
                <a:latin typeface="Comic Sans MS" panose="030F0702030302020204" pitchFamily="66" charset="0"/>
              </a:rPr>
              <a:t> miss you so much.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</a:rPr>
              <a:t>It</a:t>
            </a:r>
            <a:r>
              <a:rPr lang="en-US" altLang="zh-CN" sz="2800">
                <a:latin typeface="Comic Sans MS" panose="030F0702030302020204" pitchFamily="66" charset="0"/>
              </a:rPr>
              <a:t> looks big and beautiful.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r>
              <a:rPr lang="en-US" altLang="zh-CN" sz="2800">
                <a:latin typeface="Comic Sans MS" panose="030F0702030302020204" pitchFamily="66" charset="0"/>
              </a:rPr>
              <a:t> is hard-working and good at all subjects. 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</a:rPr>
              <a:t>They</a:t>
            </a:r>
            <a:r>
              <a:rPr lang="en-US" altLang="zh-CN" sz="2800">
                <a:latin typeface="Comic Sans MS" panose="030F0702030302020204" pitchFamily="66" charset="0"/>
              </a:rPr>
              <a:t> love us and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</a:rPr>
              <a:t>we</a:t>
            </a:r>
            <a:r>
              <a:rPr lang="en-US" altLang="zh-CN" sz="2800">
                <a:latin typeface="Comic Sans MS" panose="030F0702030302020204" pitchFamily="66" charset="0"/>
              </a:rPr>
              <a:t> love them too.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r>
              <a:rPr lang="en-US" altLang="zh-CN" sz="2800">
                <a:latin typeface="Comic Sans MS" panose="030F0702030302020204" pitchFamily="66" charset="0"/>
              </a:rPr>
              <a:t> is a new English teacher.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</a:rPr>
              <a:t>It</a:t>
            </a:r>
            <a:r>
              <a:rPr lang="en-US" altLang="zh-CN" sz="2800">
                <a:latin typeface="Comic Sans MS" panose="030F0702030302020204" pitchFamily="66" charset="0"/>
              </a:rPr>
              <a:t> makes him happy.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2800">
                <a:latin typeface="Comic Sans MS" panose="030F0702030302020204" pitchFamily="66" charset="0"/>
              </a:rPr>
              <a:t> are welcome to come here some day!</a:t>
            </a:r>
          </a:p>
          <a:p>
            <a:endParaRPr lang="en-US" altLang="zh-CN" sz="2800">
              <a:latin typeface="Comic Sans MS" panose="030F0702030302020204" pitchFamily="66" charset="0"/>
            </a:endParaRPr>
          </a:p>
          <a:p>
            <a:endParaRPr lang="en-US" altLang="zh-CN" sz="2800">
              <a:latin typeface="Comic Sans MS" panose="030F0702030302020204" pitchFamily="66" charset="0"/>
            </a:endParaRPr>
          </a:p>
        </p:txBody>
      </p:sp>
      <p:sp>
        <p:nvSpPr>
          <p:cNvPr id="8195" name="椭圆 10"/>
          <p:cNvSpPr>
            <a:spLocks noChangeArrowheads="1"/>
          </p:cNvSpPr>
          <p:nvPr/>
        </p:nvSpPr>
        <p:spPr bwMode="auto">
          <a:xfrm>
            <a:off x="528638" y="792163"/>
            <a:ext cx="962025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196" name="椭圆 1"/>
          <p:cNvSpPr>
            <a:spLocks noChangeArrowheads="1"/>
          </p:cNvSpPr>
          <p:nvPr/>
        </p:nvSpPr>
        <p:spPr bwMode="auto">
          <a:xfrm>
            <a:off x="693738" y="1444625"/>
            <a:ext cx="962025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197" name="椭圆 2"/>
          <p:cNvSpPr>
            <a:spLocks noChangeArrowheads="1"/>
          </p:cNvSpPr>
          <p:nvPr/>
        </p:nvSpPr>
        <p:spPr bwMode="auto">
          <a:xfrm>
            <a:off x="1220788" y="2636912"/>
            <a:ext cx="817562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198" name="椭圆 3"/>
          <p:cNvSpPr>
            <a:spLocks noChangeArrowheads="1"/>
          </p:cNvSpPr>
          <p:nvPr/>
        </p:nvSpPr>
        <p:spPr bwMode="auto">
          <a:xfrm>
            <a:off x="781050" y="3971925"/>
            <a:ext cx="1041400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199" name="椭圆 4"/>
          <p:cNvSpPr>
            <a:spLocks noChangeArrowheads="1"/>
          </p:cNvSpPr>
          <p:nvPr/>
        </p:nvSpPr>
        <p:spPr bwMode="auto">
          <a:xfrm>
            <a:off x="912813" y="4613275"/>
            <a:ext cx="777875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200" name="椭圆 5"/>
          <p:cNvSpPr>
            <a:spLocks noChangeArrowheads="1"/>
          </p:cNvSpPr>
          <p:nvPr/>
        </p:nvSpPr>
        <p:spPr bwMode="auto">
          <a:xfrm>
            <a:off x="965200" y="2076450"/>
            <a:ext cx="523875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201" name="椭圆 16"/>
          <p:cNvSpPr>
            <a:spLocks noChangeArrowheads="1"/>
          </p:cNvSpPr>
          <p:nvPr/>
        </p:nvSpPr>
        <p:spPr bwMode="auto">
          <a:xfrm>
            <a:off x="781050" y="3340100"/>
            <a:ext cx="523875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202" name="文本框 18"/>
          <p:cNvSpPr txBox="1">
            <a:spLocks noChangeArrowheads="1"/>
          </p:cNvSpPr>
          <p:nvPr/>
        </p:nvSpPr>
        <p:spPr bwMode="auto">
          <a:xfrm>
            <a:off x="285750" y="5718175"/>
            <a:ext cx="8869363" cy="119888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We 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usually 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use subject pronouns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(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主格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 ________ 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(before/ after) 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verbs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(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动词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)</a:t>
            </a:r>
            <a:endParaRPr lang="zh-CN" altLang="en-US" sz="24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203" name="五角星 30"/>
          <p:cNvSpPr>
            <a:spLocks noChangeArrowheads="1"/>
          </p:cNvSpPr>
          <p:nvPr/>
        </p:nvSpPr>
        <p:spPr bwMode="auto">
          <a:xfrm>
            <a:off x="-7938" y="5976938"/>
            <a:ext cx="339726" cy="373062"/>
          </a:xfrm>
          <a:custGeom>
            <a:avLst/>
            <a:gdLst>
              <a:gd name="T0" fmla="*/ 0 w 341312"/>
              <a:gd name="T1" fmla="*/ 142496 h 373062"/>
              <a:gd name="T2" fmla="*/ 130370 w 341312"/>
              <a:gd name="T3" fmla="*/ 142497 h 373062"/>
              <a:gd name="T4" fmla="*/ 170656 w 341312"/>
              <a:gd name="T5" fmla="*/ 0 h 373062"/>
              <a:gd name="T6" fmla="*/ 210942 w 341312"/>
              <a:gd name="T7" fmla="*/ 142497 h 373062"/>
              <a:gd name="T8" fmla="*/ 341312 w 341312"/>
              <a:gd name="T9" fmla="*/ 142496 h 373062"/>
              <a:gd name="T10" fmla="*/ 235839 w 341312"/>
              <a:gd name="T11" fmla="*/ 230564 h 373062"/>
              <a:gd name="T12" fmla="*/ 276127 w 341312"/>
              <a:gd name="T13" fmla="*/ 373061 h 373062"/>
              <a:gd name="T14" fmla="*/ 170656 w 341312"/>
              <a:gd name="T15" fmla="*/ 284992 h 373062"/>
              <a:gd name="T16" fmla="*/ 65185 w 341312"/>
              <a:gd name="T17" fmla="*/ 373061 h 373062"/>
              <a:gd name="T18" fmla="*/ 105472 w 341312"/>
              <a:gd name="T19" fmla="*/ 230564 h 373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1312" h="373062">
                <a:moveTo>
                  <a:pt x="0" y="142496"/>
                </a:moveTo>
                <a:lnTo>
                  <a:pt x="130370" y="142497"/>
                </a:lnTo>
                <a:lnTo>
                  <a:pt x="170656" y="0"/>
                </a:lnTo>
                <a:lnTo>
                  <a:pt x="210942" y="142497"/>
                </a:lnTo>
                <a:lnTo>
                  <a:pt x="341312" y="142496"/>
                </a:lnTo>
                <a:lnTo>
                  <a:pt x="235839" y="230564"/>
                </a:lnTo>
                <a:lnTo>
                  <a:pt x="276127" y="373061"/>
                </a:lnTo>
                <a:lnTo>
                  <a:pt x="170656" y="284992"/>
                </a:lnTo>
                <a:lnTo>
                  <a:pt x="65185" y="373061"/>
                </a:lnTo>
                <a:lnTo>
                  <a:pt x="105472" y="23056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5" name="文本框 31"/>
          <p:cNvSpPr txBox="1">
            <a:spLocks noChangeArrowheads="1"/>
          </p:cNvSpPr>
          <p:nvPr/>
        </p:nvSpPr>
        <p:spPr bwMode="auto">
          <a:xfrm>
            <a:off x="6112193" y="5817553"/>
            <a:ext cx="1285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before</a:t>
            </a:r>
          </a:p>
        </p:txBody>
      </p:sp>
      <p:sp>
        <p:nvSpPr>
          <p:cNvPr id="8206" name="文本框 21"/>
          <p:cNvSpPr txBox="1">
            <a:spLocks noChangeArrowheads="1"/>
          </p:cNvSpPr>
          <p:nvPr/>
        </p:nvSpPr>
        <p:spPr bwMode="auto">
          <a:xfrm>
            <a:off x="3042920" y="6399213"/>
            <a:ext cx="4198938" cy="46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except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(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除了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in 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questions.</a:t>
            </a:r>
          </a:p>
        </p:txBody>
      </p:sp>
      <p:sp>
        <p:nvSpPr>
          <p:cNvPr id="8207" name="文本框 22"/>
          <p:cNvSpPr txBox="1">
            <a:spLocks noChangeArrowheads="1"/>
          </p:cNvSpPr>
          <p:nvPr/>
        </p:nvSpPr>
        <p:spPr bwMode="auto">
          <a:xfrm>
            <a:off x="331788" y="5189538"/>
            <a:ext cx="7899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latin typeface="Comic Sans MS" panose="030F0702030302020204" pitchFamily="66" charset="0"/>
              </a:rPr>
              <a:t>I find an English book.  Is </a:t>
            </a:r>
            <a:r>
              <a:rPr lang="en-US" altLang="zh-CN" sz="2800">
                <a:latin typeface="Comic Sans MS" panose="030F0702030302020204" pitchFamily="66" charset="0"/>
              </a:rPr>
              <a:t>_____</a:t>
            </a:r>
            <a:r>
              <a:rPr lang="zh-CN" altLang="en-US" sz="2800">
                <a:latin typeface="Comic Sans MS" panose="030F0702030302020204" pitchFamily="66" charset="0"/>
              </a:rPr>
              <a:t> yours</a:t>
            </a:r>
            <a:r>
              <a:rPr lang="zh-CN" alt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8208" name="文本框 36"/>
          <p:cNvSpPr txBox="1">
            <a:spLocks noChangeArrowheads="1"/>
          </p:cNvSpPr>
          <p:nvPr/>
        </p:nvSpPr>
        <p:spPr bwMode="auto">
          <a:xfrm>
            <a:off x="4984750" y="5189538"/>
            <a:ext cx="842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8209" name="椭圆 23"/>
          <p:cNvSpPr>
            <a:spLocks noChangeArrowheads="1"/>
          </p:cNvSpPr>
          <p:nvPr/>
        </p:nvSpPr>
        <p:spPr bwMode="auto">
          <a:xfrm>
            <a:off x="3667125" y="2636912"/>
            <a:ext cx="817563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7184" name="图片 5" descr="IMG_20170907_2146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34962" r="21768" b="49236"/>
          <a:stretch>
            <a:fillRect/>
          </a:stretch>
        </p:blipFill>
        <p:spPr bwMode="auto">
          <a:xfrm>
            <a:off x="5224463" y="-17463"/>
            <a:ext cx="3930650" cy="158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图片 32" descr="ext_02017842115199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831" y="581025"/>
            <a:ext cx="450215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2" name="椭圆 6"/>
          <p:cNvSpPr>
            <a:spLocks noChangeArrowheads="1"/>
          </p:cNvSpPr>
          <p:nvPr/>
        </p:nvSpPr>
        <p:spPr bwMode="auto">
          <a:xfrm>
            <a:off x="4138613" y="5189538"/>
            <a:ext cx="777875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ldLvl="0" animBg="1"/>
      <p:bldP spid="8196" grpId="0" bldLvl="0" animBg="1"/>
      <p:bldP spid="8197" grpId="0" bldLvl="0" animBg="1"/>
      <p:bldP spid="8198" grpId="0" bldLvl="0" animBg="1"/>
      <p:bldP spid="8199" grpId="0" bldLvl="0" animBg="1"/>
      <p:bldP spid="8200" grpId="0" bldLvl="0" animBg="1"/>
      <p:bldP spid="8201" grpId="0" bldLvl="0" animBg="1"/>
      <p:bldP spid="8202" grpId="0" bldLvl="0" animBg="1"/>
      <p:bldP spid="8203" grpId="0" bldLvl="0" animBg="1"/>
      <p:bldP spid="8205" grpId="0"/>
      <p:bldP spid="8206" grpId="0" bldLvl="0" animBg="1"/>
      <p:bldP spid="8207" grpId="0"/>
      <p:bldP spid="8208" grpId="0"/>
      <p:bldP spid="8209" grpId="0" bldLvl="0" animBg="1"/>
      <p:bldP spid="82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文本框 3"/>
          <p:cNvSpPr txBox="1">
            <a:spLocks noChangeArrowheads="1"/>
          </p:cNvSpPr>
          <p:nvPr/>
        </p:nvSpPr>
        <p:spPr bwMode="auto">
          <a:xfrm>
            <a:off x="-9525" y="1533525"/>
            <a:ext cx="9164638" cy="415417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7030A0"/>
                </a:solidFill>
                <a:latin typeface="Comic Sans MS" panose="030F0702030302020204" pitchFamily="66" charset="0"/>
              </a:rPr>
              <a:t>Millie:</a:t>
            </a:r>
            <a:r>
              <a:rPr lang="en-US" altLang="zh-CN" sz="240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>
                <a:latin typeface="Comic Sans MS" panose="030F0702030302020204" pitchFamily="66" charset="0"/>
              </a:rPr>
              <a:t> Mum, look at the pictures of my friends on the wall.</a:t>
            </a:r>
          </a:p>
          <a:p>
            <a:r>
              <a:rPr lang="en-US" altLang="zh-CN" sz="2400" b="1">
                <a:solidFill>
                  <a:srgbClr val="7030A0"/>
                </a:solidFill>
                <a:latin typeface="Comic Sans MS" panose="030F0702030302020204" pitchFamily="66" charset="0"/>
              </a:rPr>
              <a:t>Mum:</a:t>
            </a:r>
            <a:r>
              <a:rPr lang="en-US" altLang="zh-CN" sz="2400">
                <a:latin typeface="Comic Sans MS" panose="030F0702030302020204" pitchFamily="66" charset="0"/>
              </a:rPr>
              <a:t>   OK. Let me see. Is this Daniel?</a:t>
            </a:r>
          </a:p>
          <a:p>
            <a:r>
              <a:rPr lang="en-US" altLang="zh-CN" sz="2400" b="1">
                <a:solidFill>
                  <a:srgbClr val="7030A0"/>
                </a:solidFill>
                <a:latin typeface="Comic Sans MS" panose="030F0702030302020204" pitchFamily="66" charset="0"/>
              </a:rPr>
              <a:t>Millie: </a:t>
            </a:r>
            <a:r>
              <a:rPr lang="en-US" altLang="zh-CN" sz="2400">
                <a:latin typeface="Comic Sans MS" panose="030F0702030302020204" pitchFamily="66" charset="0"/>
              </a:rPr>
              <a:t> Yes, it is. Daniel is clever. ______ is good at Maths.</a:t>
            </a:r>
          </a:p>
          <a:p>
            <a:r>
              <a:rPr lang="en-US" altLang="zh-CN" sz="2400" b="1">
                <a:solidFill>
                  <a:srgbClr val="7030A0"/>
                </a:solidFill>
                <a:latin typeface="Comic Sans MS" panose="030F0702030302020204" pitchFamily="66" charset="0"/>
              </a:rPr>
              <a:t>Mum:</a:t>
            </a:r>
            <a:r>
              <a:rPr lang="en-US" altLang="zh-CN" sz="2400">
                <a:latin typeface="Comic Sans MS" panose="030F0702030302020204" pitchFamily="66" charset="0"/>
              </a:rPr>
              <a:t>   Is that Simon, Millie?</a:t>
            </a:r>
          </a:p>
          <a:p>
            <a:r>
              <a:rPr lang="en-US" altLang="zh-CN" sz="2400" b="1">
                <a:solidFill>
                  <a:srgbClr val="7030A0"/>
                </a:solidFill>
                <a:latin typeface="Comic Sans MS" panose="030F0702030302020204" pitchFamily="66" charset="0"/>
              </a:rPr>
              <a:t>Millie:</a:t>
            </a:r>
            <a:r>
              <a:rPr lang="en-US" altLang="zh-CN" sz="2400">
                <a:latin typeface="Comic Sans MS" panose="030F0702030302020204" pitchFamily="66" charset="0"/>
              </a:rPr>
              <a:t>  Yes, Mum. Simon is tall. ______ is in our school  </a:t>
            </a:r>
          </a:p>
          <a:p>
            <a:endParaRPr lang="en-US" altLang="zh-CN" sz="2400">
              <a:latin typeface="Comic Sans MS" panose="030F0702030302020204" pitchFamily="66" charset="0"/>
            </a:endParaRPr>
          </a:p>
          <a:p>
            <a:r>
              <a:rPr lang="en-US" altLang="zh-CN" sz="2400" b="1">
                <a:solidFill>
                  <a:srgbClr val="7030A0"/>
                </a:solidFill>
                <a:latin typeface="Comic Sans MS" panose="030F0702030302020204" pitchFamily="66" charset="0"/>
              </a:rPr>
              <a:t>Mum:</a:t>
            </a:r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b="1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>
                <a:latin typeface="Comic Sans MS" panose="030F0702030302020204" pitchFamily="66" charset="0"/>
              </a:rPr>
              <a:t>This is Kitty, I think.</a:t>
            </a:r>
          </a:p>
          <a:p>
            <a:r>
              <a:rPr lang="en-US" altLang="zh-CN" sz="2400" b="1">
                <a:solidFill>
                  <a:srgbClr val="7030A0"/>
                </a:solidFill>
                <a:latin typeface="Comic Sans MS" panose="030F0702030302020204" pitchFamily="66" charset="0"/>
              </a:rPr>
              <a:t>Millie:</a:t>
            </a:r>
            <a:r>
              <a:rPr lang="en-US" altLang="zh-CN" sz="2400">
                <a:latin typeface="Comic Sans MS" panose="030F0702030302020204" pitchFamily="66" charset="0"/>
              </a:rPr>
              <a:t>  No, this is Amy. ______ has short hair. That's Kitty. </a:t>
            </a:r>
          </a:p>
          <a:p>
            <a:endParaRPr lang="en-US" altLang="zh-CN" sz="24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400" b="1">
                <a:solidFill>
                  <a:srgbClr val="7030A0"/>
                </a:solidFill>
                <a:latin typeface="Comic Sans MS" panose="030F0702030302020204" pitchFamily="66" charset="0"/>
              </a:rPr>
              <a:t>Mum:</a:t>
            </a:r>
            <a:r>
              <a:rPr lang="en-US" altLang="zh-CN" sz="2400">
                <a:latin typeface="Comic Sans MS" panose="030F0702030302020204" pitchFamily="66" charset="0"/>
              </a:rPr>
              <a:t>   Oh, yes. _____________are good friends, right?</a:t>
            </a:r>
          </a:p>
          <a:p>
            <a:r>
              <a:rPr lang="en-US" altLang="zh-CN" sz="2400" b="1">
                <a:solidFill>
                  <a:srgbClr val="7030A0"/>
                </a:solidFill>
                <a:latin typeface="Comic Sans MS" panose="030F0702030302020204" pitchFamily="66" charset="0"/>
              </a:rPr>
              <a:t>Millie:</a:t>
            </a:r>
            <a:r>
              <a:rPr lang="en-US" altLang="zh-CN" sz="240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>
                <a:latin typeface="Comic Sans MS" panose="030F0702030302020204" pitchFamily="66" charset="0"/>
              </a:rPr>
              <a:t> Yes, Mum. ______ are all very nice. ______ love them.</a:t>
            </a:r>
          </a:p>
        </p:txBody>
      </p:sp>
      <p:sp>
        <p:nvSpPr>
          <p:cNvPr id="8194" name="文本框 4"/>
          <p:cNvSpPr txBox="1">
            <a:spLocks noChangeArrowheads="1"/>
          </p:cNvSpPr>
          <p:nvPr/>
        </p:nvSpPr>
        <p:spPr bwMode="auto">
          <a:xfrm>
            <a:off x="1082675" y="4478338"/>
            <a:ext cx="3289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latin typeface="Comic Sans MS" panose="030F0702030302020204" pitchFamily="66" charset="0"/>
                <a:sym typeface="宋体" panose="02010600030101010101" pitchFamily="2" charset="-122"/>
              </a:rPr>
              <a:t>______ has long hair.</a:t>
            </a:r>
            <a:endParaRPr lang="zh-CN" altLang="en-US" sz="2400"/>
          </a:p>
        </p:txBody>
      </p:sp>
      <p:sp>
        <p:nvSpPr>
          <p:cNvPr id="8195" name="文本框 5"/>
          <p:cNvSpPr txBox="1">
            <a:spLocks noChangeArrowheads="1"/>
          </p:cNvSpPr>
          <p:nvPr/>
        </p:nvSpPr>
        <p:spPr bwMode="auto">
          <a:xfrm>
            <a:off x="1082675" y="3379788"/>
            <a:ext cx="21764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latin typeface="Comic Sans MS" panose="030F0702030302020204" pitchFamily="66" charset="0"/>
                <a:sym typeface="宋体" panose="02010600030101010101" pitchFamily="2" charset="-122"/>
              </a:rPr>
              <a:t>football team.</a:t>
            </a:r>
            <a:endParaRPr lang="zh-CN" altLang="en-US" sz="2400"/>
          </a:p>
        </p:txBody>
      </p:sp>
      <p:sp>
        <p:nvSpPr>
          <p:cNvPr id="8196" name="文本框 5"/>
          <p:cNvSpPr txBox="1">
            <a:spLocks noChangeArrowheads="1"/>
          </p:cNvSpPr>
          <p:nvPr/>
        </p:nvSpPr>
        <p:spPr bwMode="auto">
          <a:xfrm>
            <a:off x="290513" y="531813"/>
            <a:ext cx="820261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dirty="0" smtClean="0">
                <a:latin typeface="Comic Sans MS" panose="030F0702030302020204" pitchFamily="66" charset="0"/>
              </a:rPr>
              <a:t>Exercise</a:t>
            </a:r>
            <a:r>
              <a:rPr lang="zh-CN" altLang="en-US" sz="3600" dirty="0" smtClean="0">
                <a:latin typeface="Comic Sans MS" panose="030F0702030302020204" pitchFamily="66" charset="0"/>
              </a:rPr>
              <a:t>: </a:t>
            </a:r>
            <a:r>
              <a:rPr lang="en-US" altLang="zh-CN" sz="3600" dirty="0">
                <a:latin typeface="Comic Sans MS" panose="030F0702030302020204" pitchFamily="66" charset="0"/>
              </a:rPr>
              <a:t>My friends (Page </a:t>
            </a:r>
            <a:r>
              <a:rPr lang="en-US" altLang="zh-CN" sz="3600" dirty="0">
                <a:latin typeface="Comic Sans MS" panose="030F0702030302020204" pitchFamily="66" charset="0"/>
              </a:rPr>
              <a:t>1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)</a:t>
            </a:r>
            <a:endParaRPr lang="en-US" altLang="zh-CN" sz="3600" dirty="0">
              <a:latin typeface="Comic Sans MS" panose="030F0702030302020204" pitchFamily="66" charset="0"/>
            </a:endParaRPr>
          </a:p>
        </p:txBody>
      </p:sp>
      <p:sp>
        <p:nvSpPr>
          <p:cNvPr id="9222" name="文本框 7"/>
          <p:cNvSpPr txBox="1">
            <a:spLocks noChangeArrowheads="1"/>
          </p:cNvSpPr>
          <p:nvPr/>
        </p:nvSpPr>
        <p:spPr bwMode="auto">
          <a:xfrm>
            <a:off x="5153025" y="2238375"/>
            <a:ext cx="801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</a:t>
            </a:r>
          </a:p>
        </p:txBody>
      </p:sp>
      <p:sp>
        <p:nvSpPr>
          <p:cNvPr id="9223" name="文本框 6"/>
          <p:cNvSpPr txBox="1">
            <a:spLocks noChangeArrowheads="1"/>
          </p:cNvSpPr>
          <p:nvPr/>
        </p:nvSpPr>
        <p:spPr bwMode="auto">
          <a:xfrm>
            <a:off x="4779963" y="2919413"/>
            <a:ext cx="801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</a:t>
            </a:r>
          </a:p>
        </p:txBody>
      </p:sp>
      <p:sp>
        <p:nvSpPr>
          <p:cNvPr id="9224" name="文本框 8"/>
          <p:cNvSpPr txBox="1">
            <a:spLocks noChangeArrowheads="1"/>
          </p:cNvSpPr>
          <p:nvPr/>
        </p:nvSpPr>
        <p:spPr bwMode="auto">
          <a:xfrm>
            <a:off x="3681413" y="4089400"/>
            <a:ext cx="801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9225" name="文本框 9"/>
          <p:cNvSpPr txBox="1">
            <a:spLocks noChangeArrowheads="1"/>
          </p:cNvSpPr>
          <p:nvPr/>
        </p:nvSpPr>
        <p:spPr bwMode="auto">
          <a:xfrm>
            <a:off x="1347788" y="44783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9226" name="文本框 10"/>
          <p:cNvSpPr txBox="1">
            <a:spLocks noChangeArrowheads="1"/>
          </p:cNvSpPr>
          <p:nvPr/>
        </p:nvSpPr>
        <p:spPr bwMode="auto">
          <a:xfrm>
            <a:off x="2744788" y="4783138"/>
            <a:ext cx="1912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You/ They</a:t>
            </a:r>
          </a:p>
        </p:txBody>
      </p:sp>
      <p:sp>
        <p:nvSpPr>
          <p:cNvPr id="9227" name="文本框 12"/>
          <p:cNvSpPr txBox="1">
            <a:spLocks noChangeArrowheads="1"/>
          </p:cNvSpPr>
          <p:nvPr/>
        </p:nvSpPr>
        <p:spPr bwMode="auto">
          <a:xfrm>
            <a:off x="2716213" y="5194300"/>
            <a:ext cx="11096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</a:t>
            </a:r>
          </a:p>
        </p:txBody>
      </p:sp>
      <p:sp>
        <p:nvSpPr>
          <p:cNvPr id="9228" name="文本框 13"/>
          <p:cNvSpPr txBox="1">
            <a:spLocks noChangeArrowheads="1"/>
          </p:cNvSpPr>
          <p:nvPr/>
        </p:nvSpPr>
        <p:spPr bwMode="auto">
          <a:xfrm>
            <a:off x="6729413" y="5194300"/>
            <a:ext cx="11096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9229" name="文本框 14"/>
          <p:cNvSpPr txBox="1">
            <a:spLocks noChangeArrowheads="1"/>
          </p:cNvSpPr>
          <p:nvPr/>
        </p:nvSpPr>
        <p:spPr bwMode="auto">
          <a:xfrm>
            <a:off x="4459288" y="4783138"/>
            <a:ext cx="43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230" name="文本框 18"/>
          <p:cNvSpPr txBox="1">
            <a:spLocks noChangeArrowheads="1"/>
          </p:cNvSpPr>
          <p:nvPr/>
        </p:nvSpPr>
        <p:spPr bwMode="auto">
          <a:xfrm>
            <a:off x="-9525" y="5654675"/>
            <a:ext cx="9164638" cy="12185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Tip:</a:t>
            </a:r>
          </a:p>
          <a:p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      We use ________(the same/different) personal pronouns according to(</a:t>
            </a:r>
            <a:r>
              <a:rPr lang="zh-CN" altLang="en-US" sz="2400">
                <a:solidFill>
                  <a:srgbClr val="FFFF00"/>
                </a:solidFill>
                <a:latin typeface="Comic Sans MS" panose="030F0702030302020204" pitchFamily="66" charset="0"/>
              </a:rPr>
              <a:t>根据</a:t>
            </a:r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</a:rPr>
              <a:t>)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78760" y="6386195"/>
            <a:ext cx="3799840" cy="487045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400">
                <a:solidFill>
                  <a:srgbClr val="FFFF00"/>
                </a:solidFill>
                <a:latin typeface="Comic Sans MS" panose="030F0702030302020204" pitchFamily="66" charset="0"/>
                <a:sym typeface="+mn-ea"/>
              </a:rPr>
              <a:t>different contexts(语境).</a:t>
            </a:r>
            <a:endParaRPr lang="en-US" altLang="zh-CN" sz="24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椭圆 10"/>
          <p:cNvSpPr>
            <a:spLocks noChangeArrowheads="1"/>
          </p:cNvSpPr>
          <p:nvPr/>
        </p:nvSpPr>
        <p:spPr bwMode="auto">
          <a:xfrm>
            <a:off x="2716213" y="4760913"/>
            <a:ext cx="1766887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椭圆 10"/>
          <p:cNvSpPr>
            <a:spLocks noChangeArrowheads="1"/>
          </p:cNvSpPr>
          <p:nvPr/>
        </p:nvSpPr>
        <p:spPr bwMode="auto">
          <a:xfrm>
            <a:off x="0" y="4071938"/>
            <a:ext cx="928688" cy="5048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205" name="文本框 31"/>
          <p:cNvSpPr txBox="1">
            <a:spLocks noChangeArrowheads="1"/>
          </p:cNvSpPr>
          <p:nvPr/>
        </p:nvSpPr>
        <p:spPr bwMode="auto">
          <a:xfrm>
            <a:off x="1706880" y="5997575"/>
            <a:ext cx="1901825" cy="48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</a:rPr>
              <a:t>different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  <p:bldP spid="9224" grpId="0"/>
      <p:bldP spid="9225" grpId="0"/>
      <p:bldP spid="9226" grpId="0"/>
      <p:bldP spid="9227" grpId="0"/>
      <p:bldP spid="9228" grpId="0"/>
      <p:bldP spid="9229" grpId="0"/>
      <p:bldP spid="9229" grpId="1"/>
      <p:bldP spid="9230" grpId="0" bldLvl="0" animBg="1"/>
      <p:bldP spid="3" grpId="0" bldLvl="0" animBg="1"/>
      <p:bldP spid="2" grpId="0" bldLvl="0" animBg="1"/>
      <p:bldP spid="16" grpId="0" bldLvl="0" animBg="1"/>
      <p:bldP spid="16" grpId="1" animBg="1"/>
      <p:bldP spid="8205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1240</Words>
  <Application>Microsoft Office PowerPoint</Application>
  <PresentationFormat>全屏显示(4:3)</PresentationFormat>
  <Paragraphs>251</Paragraphs>
  <Slides>21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24" baseType="lpstr">
      <vt:lpstr>默认设计模板</vt:lpstr>
      <vt:lpstr>1_默认设计模板</vt:lpstr>
      <vt:lpstr>2_默认设计模板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115</cp:revision>
  <dcterms:created xsi:type="dcterms:W3CDTF">2017-09-04T14:46:00Z</dcterms:created>
  <dcterms:modified xsi:type="dcterms:W3CDTF">2017-12-01T10:34:13Z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