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0"/>
  </p:notesMasterIdLst>
  <p:handoutMasterIdLst>
    <p:handoutMasterId r:id="rId31"/>
  </p:handoutMasterIdLst>
  <p:sldIdLst>
    <p:sldId id="363" r:id="rId4"/>
    <p:sldId id="364" r:id="rId5"/>
    <p:sldId id="355" r:id="rId6"/>
    <p:sldId id="330" r:id="rId7"/>
    <p:sldId id="342" r:id="rId8"/>
    <p:sldId id="351" r:id="rId9"/>
    <p:sldId id="348" r:id="rId10"/>
    <p:sldId id="328" r:id="rId11"/>
    <p:sldId id="331" r:id="rId12"/>
    <p:sldId id="264" r:id="rId13"/>
    <p:sldId id="299" r:id="rId14"/>
    <p:sldId id="275" r:id="rId15"/>
    <p:sldId id="312" r:id="rId16"/>
    <p:sldId id="366" r:id="rId17"/>
    <p:sldId id="347" r:id="rId18"/>
    <p:sldId id="322" r:id="rId19"/>
    <p:sldId id="316" r:id="rId20"/>
    <p:sldId id="323" r:id="rId21"/>
    <p:sldId id="324" r:id="rId22"/>
    <p:sldId id="325" r:id="rId23"/>
    <p:sldId id="361" r:id="rId24"/>
    <p:sldId id="273" r:id="rId25"/>
    <p:sldId id="356" r:id="rId26"/>
    <p:sldId id="357" r:id="rId27"/>
    <p:sldId id="365" r:id="rId28"/>
    <p:sldId id="362" r:id="rId29"/>
  </p:sldIdLst>
  <p:sldSz cx="9144000" cy="6858000" type="screen4x3"/>
  <p:notesSz cx="6858000" cy="9144000"/>
  <p:defaultTextStyle>
    <a:defPPr>
      <a:defRPr lang="zh-CN"/>
    </a:defPPr>
    <a:lvl1pPr marL="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3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01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07"/>
    <a:srgbClr val="008A3E"/>
    <a:srgbClr val="660066"/>
    <a:srgbClr val="0033CC"/>
    <a:srgbClr val="00FFFF"/>
    <a:srgbClr val="FFFF00"/>
    <a:srgbClr val="FFFF66"/>
    <a:srgbClr val="0000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475" autoAdjust="0"/>
  </p:normalViewPr>
  <p:slideViewPr>
    <p:cSldViewPr>
      <p:cViewPr varScale="1">
        <p:scale>
          <a:sx n="68" d="100"/>
          <a:sy n="68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FA83-63A6-4F67-B093-E2D9F4CC77AF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5FDFD-ADCD-4987-98AF-B351E46AC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9B3F-1ADE-4608-B14C-9C8FBE25EB73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1D7AB-F06B-4606-BF6E-A5ACDB0D2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30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63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01" algn="l" defTabSz="9141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美观，过渡    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降噪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任务二：转入听力。音频！！！  </a:t>
            </a:r>
            <a:r>
              <a:rPr lang="en-US" altLang="zh-CN" dirty="0" smtClean="0"/>
              <a:t> </a:t>
            </a:r>
            <a:r>
              <a:rPr lang="zh-CN" altLang="en-US" dirty="0" smtClean="0"/>
              <a:t>听句子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如何过渡到训练营   </a:t>
            </a:r>
            <a:r>
              <a:rPr lang="zh-CN" altLang="en-US" b="1" dirty="0"/>
              <a:t>改气球  锦囊或宝盒  思考</a:t>
            </a:r>
            <a:r>
              <a:rPr lang="en-US" altLang="zh-CN" b="1" dirty="0"/>
              <a:t>BE…</a:t>
            </a:r>
            <a:r>
              <a:rPr lang="zh-CN" altLang="en-US" b="1" dirty="0"/>
              <a:t>或</a:t>
            </a:r>
            <a:r>
              <a:rPr lang="en-US" altLang="zh-CN" b="1" dirty="0"/>
              <a:t>BEING  </a:t>
            </a:r>
            <a:r>
              <a:rPr lang="en-US" altLang="zh-CN" b="1" baseline="0" dirty="0"/>
              <a:t> </a:t>
            </a:r>
            <a:r>
              <a:rPr lang="zh-CN" altLang="en-US" b="1" baseline="0" dirty="0"/>
              <a:t>字放在框里面，</a:t>
            </a:r>
            <a:r>
              <a:rPr lang="en-US" altLang="zh-CN" b="1" baseline="0" dirty="0"/>
              <a:t>be </a:t>
            </a:r>
            <a:r>
              <a:rPr lang="en-US" altLang="zh-CN" b="1" u="sng" baseline="0" dirty="0"/>
              <a:t>  …    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学生念任务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要不要左缩进？更多的提醒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必杀技训练营   一张综合，杨睿捧开双手，四颗明珠，超链接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过渡到下一步很重要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加入录音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 字要大，</a:t>
            </a:r>
            <a:r>
              <a:rPr lang="en-US" altLang="zh-CN" dirty="0"/>
              <a:t>42</a:t>
            </a:r>
            <a:r>
              <a:rPr lang="zh-CN" altLang="en-US" dirty="0"/>
              <a:t>以上  要给答案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补习班，做作业，看书，蔬菜，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aseline="0" dirty="0"/>
              <a:t>过度过渡！！！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endParaRPr lang="en-US" altLang="zh-CN" sz="1200" b="1" i="1" dirty="0"/>
          </a:p>
          <a:p>
            <a:endParaRPr lang="en-US" altLang="zh-CN" sz="1200" b="1" i="1" dirty="0"/>
          </a:p>
          <a:p>
            <a:r>
              <a:rPr lang="zh-CN" altLang="en-US" dirty="0"/>
              <a:t>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重拍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D7AB-F06B-4606-BF6E-A5ACDB0D23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</p:spPr>
        <p:txBody>
          <a:bodyPr lIns="0" rIns="18284"/>
          <a:lstStyle>
            <a:lvl1pPr marL="0" marR="45708" indent="0" algn="r">
              <a:buNone/>
              <a:defRPr>
                <a:solidFill>
                  <a:schemeClr val="tx1"/>
                </a:solidFill>
              </a:defRPr>
            </a:lvl1pPr>
            <a:lvl2pPr marL="457087" indent="0" algn="ctr">
              <a:buNone/>
            </a:lvl2pPr>
            <a:lvl3pPr marL="914175" indent="0" algn="ctr">
              <a:buNone/>
            </a:lvl3pPr>
            <a:lvl4pPr marL="1371263" indent="0" algn="ctr">
              <a:buNone/>
            </a:lvl4pPr>
            <a:lvl5pPr marL="1828349" indent="0" algn="ctr">
              <a:buNone/>
            </a:lvl5pPr>
            <a:lvl6pPr marL="2285438" indent="0" algn="ctr">
              <a:buNone/>
            </a:lvl6pPr>
            <a:lvl7pPr marL="2742525" indent="0" algn="ctr">
              <a:buNone/>
            </a:lvl7pPr>
            <a:lvl8pPr marL="3199612" indent="0" algn="ctr">
              <a:buNone/>
            </a:lvl8pPr>
            <a:lvl9pPr marL="3656701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</p:spPr>
        <p:txBody>
          <a:bodyPr lIns="0" rIns="18284"/>
          <a:lstStyle>
            <a:lvl1pPr marL="0" marR="45708" indent="0" algn="r">
              <a:buNone/>
              <a:defRPr>
                <a:solidFill>
                  <a:schemeClr val="tx1"/>
                </a:solidFill>
              </a:defRPr>
            </a:lvl1pPr>
            <a:lvl2pPr marL="457087" indent="0" algn="ctr">
              <a:buNone/>
            </a:lvl2pPr>
            <a:lvl3pPr marL="914175" indent="0" algn="ctr">
              <a:buNone/>
            </a:lvl3pPr>
            <a:lvl4pPr marL="1371263" indent="0" algn="ctr">
              <a:buNone/>
            </a:lvl4pPr>
            <a:lvl5pPr marL="1828349" indent="0" algn="ctr">
              <a:buNone/>
            </a:lvl5pPr>
            <a:lvl6pPr marL="2285438" indent="0" algn="ctr">
              <a:buNone/>
            </a:lvl6pPr>
            <a:lvl7pPr marL="2742525" indent="0" algn="ctr">
              <a:buNone/>
            </a:lvl7pPr>
            <a:lvl8pPr marL="3199612" indent="0" algn="ctr">
              <a:buNone/>
            </a:lvl8pPr>
            <a:lvl9pPr marL="3656701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08" rIns="45708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8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8" tIns="0" rIns="4570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33" y="1859758"/>
            <a:ext cx="4041775" cy="654842"/>
          </a:xfrm>
        </p:spPr>
        <p:txBody>
          <a:bodyPr lIns="45708" tIns="0" rIns="4570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5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7011"/>
            <a:ext cx="2212848" cy="1582621"/>
          </a:xfrm>
        </p:spPr>
        <p:txBody>
          <a:bodyPr vert="horz" lIns="45708" tIns="45708" rIns="45708" bIns="4570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93" rIns="45708" bIns="45708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67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5"/>
            <a:ext cx="916305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</p:spPr>
        <p:txBody>
          <a:bodyPr lIns="0" rIns="18284"/>
          <a:lstStyle>
            <a:lvl1pPr marL="0" marR="45708" indent="0" algn="r">
              <a:buNone/>
              <a:defRPr>
                <a:solidFill>
                  <a:schemeClr val="tx1"/>
                </a:solidFill>
              </a:defRPr>
            </a:lvl1pPr>
            <a:lvl2pPr marL="457087" indent="0" algn="ctr">
              <a:buNone/>
            </a:lvl2pPr>
            <a:lvl3pPr marL="914175" indent="0" algn="ctr">
              <a:buNone/>
            </a:lvl3pPr>
            <a:lvl4pPr marL="1371263" indent="0" algn="ctr">
              <a:buNone/>
            </a:lvl4pPr>
            <a:lvl5pPr marL="1828349" indent="0" algn="ctr">
              <a:buNone/>
            </a:lvl5pPr>
            <a:lvl6pPr marL="2285438" indent="0" algn="ctr">
              <a:buNone/>
            </a:lvl6pPr>
            <a:lvl7pPr marL="2742525" indent="0" algn="ctr">
              <a:buNone/>
            </a:lvl7pPr>
            <a:lvl8pPr marL="3199612" indent="0" algn="ctr">
              <a:buNone/>
            </a:lvl8pPr>
            <a:lvl9pPr marL="3656701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08" rIns="45708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8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8" tIns="0" rIns="4570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33" y="1859758"/>
            <a:ext cx="4041775" cy="654842"/>
          </a:xfrm>
        </p:spPr>
        <p:txBody>
          <a:bodyPr lIns="45708" tIns="0" rIns="4570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08" rIns="45708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5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08" tIns="45708" rIns="45708" bIns="4570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93" rIns="45708" bIns="45708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5"/>
            <a:ext cx="916305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8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8" tIns="0" rIns="4570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33" y="1859758"/>
            <a:ext cx="4041775" cy="654842"/>
          </a:xfrm>
        </p:spPr>
        <p:txBody>
          <a:bodyPr lIns="45708" tIns="0" rIns="4570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5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7016"/>
            <a:ext cx="2212848" cy="1582621"/>
          </a:xfrm>
        </p:spPr>
        <p:txBody>
          <a:bodyPr vert="horz" lIns="45708" tIns="45708" rIns="45708" bIns="4570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93" rIns="45708" bIns="45708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72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5"/>
            <a:ext cx="916305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0"/>
            <a:ext cx="916305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8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17" tIns="45708" rIns="91417" bIns="45708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7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7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6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53" indent="-2742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2" indent="-24682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indent="-24682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27" indent="-21026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80" indent="-21026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32" indent="-21026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68" indent="-18283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20" indent="-182836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72" indent="-18283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0"/>
            <a:ext cx="916305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8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17" tIns="45708" rIns="91417" bIns="45708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6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6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6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53" indent="-2742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2" indent="-24682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indent="-24682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27" indent="-21026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80" indent="-21026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32" indent="-21026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68" indent="-18283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20" indent="-182836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72" indent="-18283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0"/>
            <a:ext cx="916305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8" rIns="91417" bIns="457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8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17" tIns="45708" rIns="91417" bIns="45708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6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53" indent="-2742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2" indent="-24682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indent="-24682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27" indent="-21026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80" indent="-21026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32" indent="-21026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68" indent="-18283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20" indent="-182836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72" indent="-18283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ustin\Desktop\&#21021;&#20013;&#32452;-&#24191;&#19996;-&#19996;&#33694;&#20013;&#23398;&#26494;&#23665;&#28246;&#23398;&#26657;-&#38889;&#26494;&#38182;\&#25945;&#23398;&#35838;&#20214;PPT&#21450;&#35838;&#31243;&#32032;&#26448;\3.%20%20%20&#21548;&#35828;&#35838;%20%20%20&#20843;&#19979;%20Unit%204%20Why%20don't%20you%20talk%20to%20your%20parents\&#27597;&#23376;&#23545;&#35805;.MP4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frp&#23383;&#24149;%20(1)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Justin\Desktop\&#21021;&#20013;&#32452;-&#24191;&#19996;-&#19996;&#33694;&#20013;&#23398;&#26494;&#23665;&#28246;&#23398;&#26657;-&#38889;&#26494;&#38182;\&#25945;&#23398;&#35838;&#20214;PPT&#21450;&#35838;&#31243;&#32032;&#26448;\3.%20%20%20&#21548;&#35828;&#35838;%20%20%20&#20843;&#19979;%20Unit%204%20Why%20don't%20you%20talk%20to%20your%20parents\&#27597;&#23376;&#23545;&#35805;&#38899;&#39057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9.jpe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9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9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ustin\Desktop\&#21021;&#20013;&#32452;-&#24191;&#19996;-&#19996;&#33694;&#20013;&#23398;&#26494;&#23665;&#28246;&#23398;&#26657;-&#38889;&#26494;&#38182;\&#25945;&#23398;&#35838;&#20214;PPT&#21450;&#35838;&#31243;&#32032;&#26448;\3.%20%20%20&#21548;&#35828;&#35838;%20%20%20&#20843;&#19979;%20Unit%204%20Why%20don't%20you%20talk%20to%20your%20parents\&#26472;&#30591;&#20877;&#20986;&#29616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ustin\Desktop\&#21021;&#20013;&#32452;-&#24191;&#19996;-&#19996;&#33694;&#20013;&#23398;&#26494;&#23665;&#28246;&#23398;&#26657;-&#38889;&#26494;&#38182;\&#25945;&#23398;&#35838;&#20214;PPT&#21450;&#35838;&#31243;&#32032;&#26448;\3.%20%20%20&#21548;&#35828;&#35838;%20%20%20&#20843;&#19979;%20Unit%204%20Why%20don't%20you%20talk%20to%20your%20parents\&#26368;&#26032;&#28436;&#21809;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ustin\Desktop\&#21021;&#20013;&#32452;-&#24191;&#19996;-&#19996;&#33694;&#20013;&#23398;&#26494;&#23665;&#28246;&#23398;&#26657;-&#38889;&#26494;&#38182;\&#25945;&#23398;&#35838;&#20214;PPT&#21450;&#35838;&#31243;&#32032;&#26448;\3.%20%20%20&#21548;&#35828;&#35838;%20%20%20&#20843;&#19979;%20Unit%204%20Why%20don't%20you%20talk%20to%20your%20parents\&#25581;&#26195;&#28902;&#24700;.MP4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32539707902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873640"/>
            <a:ext cx="5857916" cy="37212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0" y="0"/>
            <a:ext cx="9144000" cy="156963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17" tIns="45708" rIns="91417" bIns="45708" rtlCol="0" anchor="b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人教版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《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新目标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》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八年级下册 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4</a:t>
            </a:r>
          </a:p>
          <a:p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Why don’t you talk to your parents?</a:t>
            </a:r>
          </a:p>
          <a:p>
            <a:pPr algn="ctr"/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 A</a:t>
            </a:r>
          </a:p>
        </p:txBody>
      </p:sp>
      <p:sp>
        <p:nvSpPr>
          <p:cNvPr id="5" name="矩形 4"/>
          <p:cNvSpPr/>
          <p:nvPr/>
        </p:nvSpPr>
        <p:spPr>
          <a:xfrm>
            <a:off x="3243752" y="5762063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课型：听说课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161024203827.pn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 rot="21082152">
            <a:off x="4518370" y="3144420"/>
            <a:ext cx="1771499" cy="2730082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4817" name="Picture 1" descr="C:\Users\Justin\AppData\Roaming\Tencent\Users\619930430\QQ\WinTemp\RichOle\99LJ(E049QLW60R68_`[{1K.pn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5805"/>
          <a:stretch>
            <a:fillRect/>
          </a:stretch>
        </p:blipFill>
        <p:spPr bwMode="auto">
          <a:xfrm rot="251020">
            <a:off x="2295607" y="3245566"/>
            <a:ext cx="1768195" cy="2743392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0" y="1182370"/>
            <a:ext cx="8572560" cy="1508081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600" b="1" dirty="0">
                <a:solidFill>
                  <a:srgbClr val="C00000"/>
                </a:solidFill>
              </a:rPr>
              <a:t>Could Tom go to the party?</a:t>
            </a:r>
          </a:p>
          <a:p>
            <a:pPr marL="514350" indent="-514350"/>
            <a:endParaRPr lang="en-US" altLang="zh-CN" sz="2000" b="1" dirty="0">
              <a:solidFill>
                <a:srgbClr val="C00000"/>
              </a:solidFill>
            </a:endParaRPr>
          </a:p>
          <a:p>
            <a:r>
              <a:rPr lang="en-US" altLang="zh-CN" sz="3600" b="1" dirty="0">
                <a:solidFill>
                  <a:srgbClr val="C00000"/>
                </a:solidFill>
              </a:rPr>
              <a:t>2.  What do you think of the talk?</a:t>
            </a:r>
          </a:p>
        </p:txBody>
      </p:sp>
      <p:sp>
        <p:nvSpPr>
          <p:cNvPr id="36866" name="AutoShape 2" descr="http://img2.imgtn.bdimg.com/it/u=2224986105,110850425&amp;fm=21&amp;gp=0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6868" name="Picture 4" descr="http://pic1.16pic.com/00/07/53/16pic_753039_b.jpg"/>
          <p:cNvPicPr>
            <a:picLocks noChangeAspect="1" noChangeArrowheads="1"/>
          </p:cNvPicPr>
          <p:nvPr/>
        </p:nvPicPr>
        <p:blipFill>
          <a:blip r:embed="rId5" cstate="print"/>
          <a:srcRect b="4668"/>
          <a:stretch>
            <a:fillRect/>
          </a:stretch>
        </p:blipFill>
        <p:spPr bwMode="auto">
          <a:xfrm>
            <a:off x="6643702" y="0"/>
            <a:ext cx="2330934" cy="164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 descr="http://img2.imgtn.bdimg.com/it/u=3329154285,333702679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8" name="AutoShape 10" descr="http://img2.imgtn.bdimg.com/it/u=3329154285,333702679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80" name="AutoShape 12" descr="http://img2.imgtn.bdimg.com/it/u=3329154285,333702679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82" name="AutoShape 14" descr="http://img2.imgtn.bdimg.com/it/u=3329154285,333702679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84" name="AutoShape 16" descr="http://img2.imgtn.bdimg.com/it/u=3329154285,333702679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88" name="AutoShape 20" descr="http://img1.imgtn.bdimg.com/it/u=1097003834,3992046168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90" name="AutoShape 22" descr="http://img1.imgtn.bdimg.com/it/u=1097003834,3992046168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92" name="AutoShape 24" descr="http://img1.imgtn.bdimg.com/it/u=1097003834,3992046168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8" name="Picture 4" descr="http://static5.depositphotos.com/1029662/502/v/950/depositphotos_5028067-Video-Movie-Media-Pl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"/>
            <a:ext cx="9144000" cy="7324712"/>
          </a:xfrm>
          <a:prstGeom prst="rect">
            <a:avLst/>
          </a:prstGeom>
          <a:noFill/>
        </p:spPr>
      </p:pic>
      <p:pic>
        <p:nvPicPr>
          <p:cNvPr id="14" name="母子对话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4"/>
            <a:ext cx="871543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161025_093513.jpg"/>
          <p:cNvPicPr>
            <a:picLocks noChangeAspect="1"/>
          </p:cNvPicPr>
          <p:nvPr/>
        </p:nvPicPr>
        <p:blipFill>
          <a:blip r:embed="rId3" cstate="print"/>
          <a:srcRect l="18853" r="19789"/>
          <a:stretch>
            <a:fillRect/>
          </a:stretch>
        </p:blipFill>
        <p:spPr>
          <a:xfrm>
            <a:off x="323528" y="2478495"/>
            <a:ext cx="3599384" cy="3929090"/>
          </a:xfrm>
          <a:prstGeom prst="rect">
            <a:avLst/>
          </a:prstGeom>
          <a:ln w="508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</p:pic>
      <p:sp>
        <p:nvSpPr>
          <p:cNvPr id="6" name="矩形 5"/>
          <p:cNvSpPr/>
          <p:nvPr/>
        </p:nvSpPr>
        <p:spPr>
          <a:xfrm>
            <a:off x="357158" y="257171"/>
            <a:ext cx="8103274" cy="1246471"/>
          </a:xfrm>
          <a:prstGeom prst="rect">
            <a:avLst/>
          </a:prstGeom>
          <a:solidFill>
            <a:schemeClr val="lt1"/>
          </a:solidFill>
          <a:ln w="889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17" tIns="45708" rIns="91417" bIns="45708">
            <a:spAutoFit/>
          </a:bodyPr>
          <a:lstStyle/>
          <a:p>
            <a:r>
              <a:rPr lang="en-US" altLang="zh-CN" sz="3600" b="1" i="1" dirty="0">
                <a:solidFill>
                  <a:schemeClr val="tx1"/>
                </a:solidFill>
              </a:rPr>
              <a:t>     1. Could Tom go to the party?</a:t>
            </a:r>
          </a:p>
          <a:p>
            <a:endParaRPr lang="en-US" altLang="zh-CN" sz="300" b="1" i="1" dirty="0">
              <a:solidFill>
                <a:schemeClr val="tx1"/>
              </a:solidFill>
            </a:endParaRPr>
          </a:p>
          <a:p>
            <a:r>
              <a:rPr lang="en-US" altLang="zh-CN" sz="3600" b="1" i="1" dirty="0">
                <a:solidFill>
                  <a:schemeClr val="tx1"/>
                </a:solidFill>
              </a:rPr>
              <a:t>     2. </a:t>
            </a:r>
            <a:r>
              <a:rPr lang="en-US" altLang="zh-CN" sz="3600" b="1" dirty="0">
                <a:solidFill>
                  <a:schemeClr val="tx1"/>
                </a:solidFill>
              </a:rPr>
              <a:t>What do you think of the talk?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4139952" y="2400294"/>
            <a:ext cx="4932040" cy="2357455"/>
          </a:xfrm>
          <a:prstGeom prst="cloudCallout">
            <a:avLst>
              <a:gd name="adj1" fmla="val -58783"/>
              <a:gd name="adj2" fmla="val 40531"/>
            </a:avLst>
          </a:prstGeom>
          <a:solidFill>
            <a:schemeClr val="lt1"/>
          </a:solidFill>
          <a:ln w="762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7" tIns="45708" rIns="91417" bIns="45708" rtlCol="0" anchor="ctr"/>
          <a:lstStyle/>
          <a:p>
            <a:pPr algn="ctr"/>
            <a:r>
              <a:rPr lang="en-US" altLang="zh-CN" sz="3200" b="1" i="1" dirty="0"/>
              <a:t>I have </a:t>
            </a:r>
            <a:r>
              <a:rPr lang="en-US" altLang="zh-CN" sz="3200" b="1" i="1" dirty="0">
                <a:solidFill>
                  <a:srgbClr val="FF0000"/>
                </a:solidFill>
              </a:rPr>
              <a:t>powerful skills</a:t>
            </a:r>
            <a:r>
              <a:rPr lang="en-US" altLang="zh-CN" sz="3200" b="1" i="1" dirty="0">
                <a:solidFill>
                  <a:schemeClr val="tx1"/>
                </a:solidFill>
              </a:rPr>
              <a:t>(</a:t>
            </a:r>
            <a:r>
              <a:rPr lang="zh-CN" altLang="en-US" sz="3200" b="1" i="1" dirty="0">
                <a:solidFill>
                  <a:schemeClr val="tx1"/>
                </a:solidFill>
              </a:rPr>
              <a:t>绝招</a:t>
            </a:r>
            <a:r>
              <a:rPr lang="en-US" altLang="zh-CN" sz="3200" b="1" i="1" dirty="0">
                <a:solidFill>
                  <a:schemeClr val="tx1"/>
                </a:solidFill>
              </a:rPr>
              <a:t>)!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4572008"/>
            <a:ext cx="428628" cy="646331"/>
          </a:xfrm>
          <a:prstGeom prst="rect">
            <a:avLst/>
          </a:prstGeom>
          <a:solidFill>
            <a:srgbClr val="001007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 descr="http://img3.imgtn.bdimg.com/it/u=2390654595,131461405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80" name="AutoShape 8" descr="http://img3.imgtn.bdimg.com/it/u=2390654595,131461405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82" name="AutoShape 10" descr="http://img3.imgtn.bdimg.com/it/u=2390654595,1314614053&amp;fm=21&amp;gp=0.jp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20" y="5786482"/>
            <a:ext cx="8964485" cy="646307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dirty="0"/>
              <a:t>4 powerful skills</a:t>
            </a:r>
            <a:r>
              <a:rPr lang="zh-CN" altLang="en-US" sz="3200" b="1" dirty="0"/>
              <a:t>（四大绝招）</a:t>
            </a:r>
            <a:r>
              <a:rPr lang="en-US" altLang="zh-CN" sz="3600" b="1" dirty="0"/>
              <a:t>:   </a:t>
            </a:r>
            <a:r>
              <a:rPr lang="en-US" altLang="zh-CN" sz="3600" b="1" dirty="0">
                <a:solidFill>
                  <a:srgbClr val="FF0000"/>
                </a:solidFill>
              </a:rPr>
              <a:t>P   F   R  P</a:t>
            </a:r>
            <a:r>
              <a:rPr lang="zh-CN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?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02" y="2643182"/>
            <a:ext cx="5072098" cy="369308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dirty="0"/>
              <a:t>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pic>
        <p:nvPicPr>
          <p:cNvPr id="19" name="Picture 4" descr="http://pic1.16pic.com/00/07/53/16pic_753039_b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b="4668"/>
          <a:stretch>
            <a:fillRect/>
          </a:stretch>
        </p:blipFill>
        <p:spPr bwMode="auto">
          <a:xfrm>
            <a:off x="785786" y="1142984"/>
            <a:ext cx="2330934" cy="164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pps.bdimg.com/store/static/kvt/210e2dfae4151150384aa9aab20b6fd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763" cy="1000132"/>
          </a:xfrm>
          <a:prstGeom prst="rect">
            <a:avLst/>
          </a:prstGeo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1285864"/>
          <a:ext cx="9143999" cy="605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548"/>
                <a:gridCol w="7300451"/>
              </a:tblGrid>
              <a:tr h="1268026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CN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altLang="zh-CN" sz="34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800" u="none" baseline="0" dirty="0" smtClean="0">
                          <a:solidFill>
                            <a:schemeClr val="tx1"/>
                          </a:solidFill>
                        </a:rPr>
                        <a:t>Mum,  </a:t>
                      </a:r>
                      <a:r>
                        <a:rPr lang="en-US" altLang="zh-CN" sz="2800" b="1" u="none" baseline="0" dirty="0" smtClean="0">
                          <a:solidFill>
                            <a:schemeClr val="tx1"/>
                          </a:solidFill>
                        </a:rPr>
                        <a:t>_____</a:t>
                      </a:r>
                      <a:r>
                        <a:rPr lang="en-US" altLang="zh-CN" sz="2800" u="none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I talk to you </a:t>
                      </a:r>
                      <a:r>
                        <a:rPr lang="en-US" altLang="zh-CN" sz="2800" u="none" baseline="0" dirty="0" smtClean="0">
                          <a:solidFill>
                            <a:schemeClr val="tx1"/>
                          </a:solidFill>
                        </a:rPr>
                        <a:t>for a second?</a:t>
                      </a:r>
                      <a:endParaRPr lang="zh-CN" altLang="en-US" sz="28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03741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3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 feel    </a:t>
                      </a:r>
                      <a:r>
                        <a:rPr lang="en-US" altLang="zh-CN" sz="2800" b="1" u="sng" baseline="0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these days.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694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CN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…because Mary is</a:t>
                      </a:r>
                      <a:r>
                        <a:rPr lang="en-US" altLang="zh-CN" sz="2800" b="1" u="none" baseline="0" dirty="0" smtClean="0">
                          <a:solidFill>
                            <a:schemeClr val="tx1"/>
                          </a:solidFill>
                        </a:rPr>
                        <a:t>________________</a:t>
                      </a: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She helps me a lot with</a:t>
                      </a:r>
                      <a:r>
                        <a:rPr lang="en-US" altLang="zh-CN" sz="2800" b="1" u="none" baseline="0" dirty="0" smtClean="0">
                          <a:solidFill>
                            <a:schemeClr val="tx1"/>
                          </a:solidFill>
                        </a:rPr>
                        <a:t>__________</a:t>
                      </a: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I promise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en-US" altLang="zh-CN" sz="2800" b="1" u="none" baseline="0" dirty="0" smtClean="0">
                          <a:solidFill>
                            <a:schemeClr val="tx1"/>
                          </a:solidFill>
                        </a:rPr>
                        <a:t>____________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the exam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>
                        <a:lnSpc>
                          <a:spcPts val="3000"/>
                        </a:lnSpc>
                      </a:pPr>
                      <a:endParaRPr lang="en-US" altLang="zh-CN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I will come back home </a:t>
                      </a:r>
                      <a:r>
                        <a:rPr lang="en-US" altLang="zh-CN" sz="2800" b="1" u="none" baseline="0" dirty="0" smtClean="0">
                          <a:solidFill>
                            <a:schemeClr val="tx1"/>
                          </a:solidFill>
                        </a:rPr>
                        <a:t>______ 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with friends.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0" y="1357298"/>
            <a:ext cx="1928794" cy="1107971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P</a:t>
            </a: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2657475"/>
            <a:ext cx="1928794" cy="1107971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F</a:t>
            </a: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03" y="4078577"/>
            <a:ext cx="1928794" cy="1107971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R</a:t>
            </a:r>
          </a:p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5750029"/>
            <a:ext cx="1857356" cy="1107971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P</a:t>
            </a:r>
          </a:p>
          <a:p>
            <a:endParaRPr lang="zh-CN" altLang="en-US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0" y="3857628"/>
            <a:ext cx="8929718" cy="1906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0" y="2571749"/>
            <a:ext cx="8786842" cy="158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0" y="5229239"/>
            <a:ext cx="8786842" cy="158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5720" y="1571612"/>
            <a:ext cx="1711641" cy="523196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2800" b="1" dirty="0" err="1" smtClean="0"/>
              <a:t>oliteness</a:t>
            </a:r>
            <a:endParaRPr lang="zh-CN" alt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85720" y="2828924"/>
            <a:ext cx="1428760" cy="58475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200" b="1" dirty="0" err="1" smtClean="0"/>
              <a:t>eeling</a:t>
            </a:r>
            <a:endParaRPr lang="zh-CN" altLang="en-US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5720" y="4143380"/>
            <a:ext cx="1506905" cy="584751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eason</a:t>
            </a:r>
            <a:endParaRPr lang="zh-CN" altLang="en-US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85720" y="5929330"/>
            <a:ext cx="1531335" cy="584751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3200" b="1" dirty="0" err="1" smtClean="0"/>
              <a:t>romise</a:t>
            </a:r>
            <a:endParaRPr lang="zh-CN" alt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857363" y="214299"/>
            <a:ext cx="6794827" cy="646307"/>
          </a:xfrm>
          <a:prstGeom prst="rect">
            <a:avLst/>
          </a:prstGeom>
          <a:ln w="889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7" tIns="45708" rIns="91417" bIns="45708" rtlCol="0">
            <a:spAutoFit/>
          </a:bodyPr>
          <a:lstStyle/>
          <a:p>
            <a:r>
              <a:rPr lang="en-US" altLang="zh-CN" sz="3600" b="1" dirty="0" smtClean="0"/>
              <a:t>4 powerful skills:  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P   F   R   P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?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34" name="母子对话音频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145435"/>
            <a:ext cx="720080" cy="89431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071802" y="1571612"/>
            <a:ext cx="107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may 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71802" y="2786058"/>
            <a:ext cx="1742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so  sad  </a:t>
            </a:r>
            <a:endParaRPr lang="zh-CN" altLang="en-US" sz="3200" dirty="0"/>
          </a:p>
        </p:txBody>
      </p:sp>
      <p:sp>
        <p:nvSpPr>
          <p:cNvPr id="63" name="矩形 62"/>
          <p:cNvSpPr/>
          <p:nvPr/>
        </p:nvSpPr>
        <p:spPr>
          <a:xfrm>
            <a:off x="5072066" y="3786190"/>
            <a:ext cx="2965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my best friend</a:t>
            </a:r>
            <a:endParaRPr lang="zh-CN" altLang="en-US" sz="3200" dirty="0"/>
          </a:p>
        </p:txBody>
      </p:sp>
      <p:sp>
        <p:nvSpPr>
          <p:cNvPr id="64" name="矩形 63"/>
          <p:cNvSpPr/>
          <p:nvPr/>
        </p:nvSpPr>
        <p:spPr>
          <a:xfrm>
            <a:off x="6215074" y="4214818"/>
            <a:ext cx="1919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my study</a:t>
            </a:r>
            <a:endParaRPr lang="zh-CN" altLang="en-US" sz="3200" dirty="0"/>
          </a:p>
        </p:txBody>
      </p:sp>
      <p:sp>
        <p:nvSpPr>
          <p:cNvPr id="66" name="矩形 65"/>
          <p:cNvSpPr/>
          <p:nvPr/>
        </p:nvSpPr>
        <p:spPr>
          <a:xfrm>
            <a:off x="4572000" y="557214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study for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715008" y="6273225"/>
            <a:ext cx="1374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early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89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56" grpId="0"/>
      <p:bldP spid="57" grpId="0"/>
      <p:bldP spid="58" grpId="0"/>
      <p:bldP spid="50" grpId="0"/>
      <p:bldP spid="60" grpId="0"/>
      <p:bldP spid="63" grpId="0"/>
      <p:bldP spid="64" grpId="0"/>
      <p:bldP spid="66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2737" y="1857370"/>
            <a:ext cx="461618" cy="92373"/>
          </a:xfrm>
          <a:prstGeom prst="rect">
            <a:avLst/>
          </a:prstGeom>
          <a:noFill/>
        </p:spPr>
        <p:txBody>
          <a:bodyPr vert="eaVert" wrap="none" lIns="91417" tIns="45708" rIns="91417" bIns="45708" rtlCol="0">
            <a:spAutoFit/>
          </a:bodyPr>
          <a:lstStyle/>
          <a:p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44254" y="1214423"/>
            <a:ext cx="184684" cy="369308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endParaRPr lang="zh-CN" altLang="en-US" dirty="0"/>
          </a:p>
        </p:txBody>
      </p:sp>
      <p:pic>
        <p:nvPicPr>
          <p:cNvPr id="21" name="图片 20" descr="20160203184228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736" y="942957"/>
            <a:ext cx="1793340" cy="2228866"/>
          </a:xfrm>
          <a:prstGeom prst="rect">
            <a:avLst/>
          </a:prstGeom>
        </p:spPr>
      </p:pic>
      <p:pic>
        <p:nvPicPr>
          <p:cNvPr id="22" name="图片 21" descr="20160203184228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298" y="3857628"/>
            <a:ext cx="1785950" cy="2143140"/>
          </a:xfrm>
          <a:prstGeom prst="rect">
            <a:avLst/>
          </a:prstGeom>
        </p:spPr>
      </p:pic>
      <p:pic>
        <p:nvPicPr>
          <p:cNvPr id="23" name="图片 22" descr="20160203184228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0554" y="3857628"/>
            <a:ext cx="1785950" cy="2143140"/>
          </a:xfrm>
          <a:prstGeom prst="rect">
            <a:avLst/>
          </a:prstGeom>
        </p:spPr>
      </p:pic>
      <p:pic>
        <p:nvPicPr>
          <p:cNvPr id="24" name="图片 23" descr="20160203184228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9116" y="942958"/>
            <a:ext cx="1785950" cy="214314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652120" y="5829336"/>
            <a:ext cx="3275856" cy="584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Make promises.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9736" y="3000391"/>
            <a:ext cx="2126040" cy="584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Be polite.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4016" y="5829336"/>
            <a:ext cx="2843808" cy="584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Tell reasons.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929802" y="1628766"/>
            <a:ext cx="857256" cy="10287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P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858364" y="4552325"/>
            <a:ext cx="857256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R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7070620" y="1628762"/>
            <a:ext cx="857256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F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070620" y="4543433"/>
            <a:ext cx="857256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P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0"/>
            <a:ext cx="9144000" cy="677084"/>
          </a:xfrm>
          <a:prstGeom prst="rect">
            <a:avLst/>
          </a:prstGeom>
          <a:solidFill>
            <a:srgbClr val="0033CC"/>
          </a:solidFill>
          <a:ln w="254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When we are talking to our parents…</a:t>
            </a:r>
            <a:endParaRPr lang="zh-CN" alt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</a:endParaRPr>
          </a:p>
        </p:txBody>
      </p:sp>
      <p:pic>
        <p:nvPicPr>
          <p:cNvPr id="109570" name="Picture 2" descr="http://b.hiphotos.baidu.com/exp/w=480/sign=48aee2e2ce177f3e1034fd0540ce3bb9/34fae6cd7b899e5196d54a4045a7d933c8950d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132859"/>
            <a:ext cx="3351892" cy="2639432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6284802" y="2914665"/>
            <a:ext cx="2643174" cy="584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Tell feelings.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4" grpId="0" animBg="1"/>
      <p:bldP spid="54" grpId="0" animBg="1"/>
      <p:bldP spid="55" grpId="0" animBg="1"/>
      <p:bldP spid="56" grpId="0" animBg="1"/>
      <p:bldP spid="57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81157295010994732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6862" y="3690589"/>
            <a:ext cx="2317143" cy="2224457"/>
          </a:xfrm>
          <a:prstGeom prst="rect">
            <a:avLst/>
          </a:prstGeom>
        </p:spPr>
      </p:pic>
      <p:pic>
        <p:nvPicPr>
          <p:cNvPr id="20" name="图片 19" descr="1811572950109947328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79" y="3943357"/>
            <a:ext cx="2317143" cy="2224457"/>
          </a:xfrm>
          <a:prstGeom prst="rect">
            <a:avLst/>
          </a:prstGeom>
        </p:spPr>
      </p:pic>
      <p:pic>
        <p:nvPicPr>
          <p:cNvPr id="18" name="图片 17" descr="1811572950109947328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7287">
            <a:off x="2285479" y="3966031"/>
            <a:ext cx="2317143" cy="2224457"/>
          </a:xfrm>
          <a:prstGeom prst="rect">
            <a:avLst/>
          </a:prstGeom>
        </p:spPr>
      </p:pic>
      <p:pic>
        <p:nvPicPr>
          <p:cNvPr id="17" name="图片 16" descr="1811572950109947328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5346">
            <a:off x="42164" y="4133791"/>
            <a:ext cx="2317143" cy="2224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312"/>
            <a:ext cx="9144000" cy="64630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i="1" dirty="0">
                <a:solidFill>
                  <a:srgbClr val="FFFF00"/>
                </a:solidFill>
              </a:rPr>
              <a:t>Powerful Skills Training. </a:t>
            </a:r>
            <a:r>
              <a:rPr lang="zh-CN" altLang="en-US" sz="3600" b="1" i="1" dirty="0">
                <a:solidFill>
                  <a:srgbClr val="FFFF00"/>
                </a:solidFill>
              </a:rPr>
              <a:t>谈话绝招训练营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721" y="1857370"/>
            <a:ext cx="461618" cy="92373"/>
          </a:xfrm>
          <a:prstGeom prst="rect">
            <a:avLst/>
          </a:prstGeom>
          <a:noFill/>
        </p:spPr>
        <p:txBody>
          <a:bodyPr vert="eaVert" wrap="none" lIns="91417" tIns="45708" rIns="91417" bIns="45708" rtlCol="0">
            <a:spAutoFit/>
          </a:bodyPr>
          <a:lstStyle/>
          <a:p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00238" y="1214423"/>
            <a:ext cx="184684" cy="369308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 rot="21055455">
            <a:off x="733486" y="4619369"/>
            <a:ext cx="1589452" cy="146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8900" dirty="0">
                <a:solidFill>
                  <a:srgbClr val="FF0000"/>
                </a:solidFill>
              </a:rPr>
              <a:t>P</a:t>
            </a:r>
            <a:endParaRPr lang="zh-CN" altLang="en-US" sz="89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>
            <a:off x="7593940" y="4094172"/>
            <a:ext cx="2162667" cy="146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8900" dirty="0">
                <a:solidFill>
                  <a:srgbClr val="FF0000"/>
                </a:solidFill>
              </a:rPr>
              <a:t>P</a:t>
            </a:r>
            <a:endParaRPr lang="zh-CN" altLang="en-US" sz="8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 rot="290862">
            <a:off x="2989325" y="4468472"/>
            <a:ext cx="772381" cy="146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8900" dirty="0">
                <a:solidFill>
                  <a:srgbClr val="FF0000"/>
                </a:solidFill>
              </a:rPr>
              <a:t>F</a:t>
            </a:r>
            <a:endParaRPr lang="zh-CN" altLang="en-US" sz="89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 rot="21088490">
            <a:off x="5246327" y="4512066"/>
            <a:ext cx="1004095" cy="146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8900" dirty="0">
                <a:solidFill>
                  <a:srgbClr val="FF0000"/>
                </a:solidFill>
              </a:rPr>
              <a:t>R</a:t>
            </a:r>
            <a:endParaRPr lang="zh-CN" altLang="en-US" sz="89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" y="1200134"/>
            <a:ext cx="470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1. Find the task. </a:t>
            </a:r>
            <a:r>
              <a:rPr lang="zh-CN" altLang="en-US" sz="2800" b="1" dirty="0">
                <a:solidFill>
                  <a:srgbClr val="002060"/>
                </a:solidFill>
              </a:rPr>
              <a:t>找到任务。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" y="1971665"/>
            <a:ext cx="619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2. Discuss the questions. </a:t>
            </a:r>
            <a:r>
              <a:rPr lang="zh-CN" altLang="en-US" sz="2800" b="1" dirty="0">
                <a:solidFill>
                  <a:srgbClr val="002060"/>
                </a:solidFill>
              </a:rPr>
              <a:t>讨论问题。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657470"/>
            <a:ext cx="9219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3. Write down the answers.</a:t>
            </a:r>
            <a:r>
              <a:rPr lang="zh-CN" altLang="en-US" sz="2800" b="1" dirty="0">
                <a:solidFill>
                  <a:srgbClr val="002060"/>
                </a:solidFill>
              </a:rPr>
              <a:t> 写下答案。（至少</a:t>
            </a:r>
            <a:r>
              <a:rPr lang="en-US" altLang="zh-CN" sz="2800" b="1" dirty="0">
                <a:solidFill>
                  <a:srgbClr val="002060"/>
                </a:solidFill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</a:rPr>
              <a:t>个句子）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" y="3429000"/>
            <a:ext cx="432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4. Show time! </a:t>
            </a:r>
            <a:r>
              <a:rPr lang="zh-CN" altLang="en-US" sz="2800" b="1" dirty="0">
                <a:solidFill>
                  <a:srgbClr val="002060"/>
                </a:solidFill>
              </a:rPr>
              <a:t>上台展示。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0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i="1" dirty="0">
                <a:solidFill>
                  <a:srgbClr val="FFFF00"/>
                </a:solidFill>
              </a:rPr>
              <a:t>Powerful Skills Training. </a:t>
            </a:r>
            <a:r>
              <a:rPr lang="zh-CN" altLang="en-US" sz="3600" b="1" i="1" dirty="0">
                <a:solidFill>
                  <a:srgbClr val="FFFF00"/>
                </a:solidFill>
              </a:rPr>
              <a:t>谈话绝招训练营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19" y="4857781"/>
            <a:ext cx="8964487" cy="1554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3600" b="1" i="1" dirty="0"/>
              <a:t>Your mum is watching TV on the sofa. </a:t>
            </a:r>
          </a:p>
          <a:p>
            <a:pPr>
              <a:lnSpc>
                <a:spcPts val="3800"/>
              </a:lnSpc>
            </a:pPr>
            <a:r>
              <a:rPr lang="en-US" altLang="zh-CN" sz="3600" b="1" i="1" dirty="0"/>
              <a:t>You need her help. </a:t>
            </a:r>
          </a:p>
          <a:p>
            <a:pPr>
              <a:lnSpc>
                <a:spcPts val="3800"/>
              </a:lnSpc>
            </a:pPr>
            <a:r>
              <a:rPr lang="en-US" altLang="zh-CN" sz="3600" b="1" i="1" dirty="0"/>
              <a:t>How can you start the talk </a:t>
            </a:r>
            <a:r>
              <a:rPr lang="en-US" altLang="zh-CN" sz="3600" b="1" i="1" dirty="0">
                <a:solidFill>
                  <a:srgbClr val="FF0000"/>
                </a:solidFill>
              </a:rPr>
              <a:t>politely?</a:t>
            </a:r>
          </a:p>
        </p:txBody>
      </p:sp>
      <p:pic>
        <p:nvPicPr>
          <p:cNvPr id="22531" name="Picture 3" descr="http://imgsrc.baidu.com/forum/w%3D580/sign=5cd185911c178a82ce3c7fa8c602737f/f2d3572c11dfa9ec54e4294a60d0f703908fc1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4" y="1200135"/>
            <a:ext cx="5912665" cy="3286148"/>
          </a:xfrm>
          <a:prstGeom prst="rect">
            <a:avLst/>
          </a:prstGeom>
          <a:noFill/>
        </p:spPr>
      </p:pic>
      <p:pic>
        <p:nvPicPr>
          <p:cNvPr id="8" name="图片 7" descr="201602031842289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28683"/>
            <a:ext cx="1793340" cy="2228866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 rot="21055455">
            <a:off x="31778" y="3185597"/>
            <a:ext cx="2291202" cy="58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politeness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" y="4857766"/>
            <a:ext cx="8979015" cy="1569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7" tIns="45708" rIns="91417" bIns="45708" rtlCol="0">
            <a:spAutoFit/>
          </a:bodyPr>
          <a:lstStyle/>
          <a:p>
            <a:r>
              <a:rPr lang="en-US" altLang="zh-CN" sz="3200" b="1" i="1" dirty="0"/>
              <a:t>Your dad asks you to take after school classes,</a:t>
            </a:r>
          </a:p>
          <a:p>
            <a:r>
              <a:rPr lang="en-US" altLang="zh-CN" sz="3200" b="1" i="1" dirty="0"/>
              <a:t>but you don’t like it. </a:t>
            </a:r>
          </a:p>
          <a:p>
            <a:r>
              <a:rPr lang="en-US" altLang="zh-CN" sz="3200" b="1" i="1" dirty="0"/>
              <a:t>How can you tell your </a:t>
            </a:r>
            <a:r>
              <a:rPr lang="en-US" altLang="zh-CN" sz="3200" b="1" i="1" dirty="0">
                <a:solidFill>
                  <a:srgbClr val="FF0000"/>
                </a:solidFill>
              </a:rPr>
              <a:t>feelings</a:t>
            </a:r>
            <a:r>
              <a:rPr lang="en-US" altLang="zh-CN" sz="3200" b="1" i="1" dirty="0"/>
              <a:t>?</a:t>
            </a:r>
            <a:endParaRPr lang="zh-CN" altLang="en-US" sz="3200" b="1" i="1" dirty="0"/>
          </a:p>
        </p:txBody>
      </p:sp>
      <p:pic>
        <p:nvPicPr>
          <p:cNvPr id="6" name="图片 5" descr="20160203184228903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14409"/>
            <a:ext cx="1793340" cy="2228866"/>
          </a:xfrm>
          <a:prstGeom prst="rect">
            <a:avLst/>
          </a:prstGeom>
        </p:spPr>
      </p:pic>
      <p:pic>
        <p:nvPicPr>
          <p:cNvPr id="8" name="图片 7" descr="201502121657219635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699792" y="836712"/>
            <a:ext cx="5158356" cy="3974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"/>
            <a:ext cx="9144000" cy="64630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i="1" dirty="0">
                <a:solidFill>
                  <a:srgbClr val="FFFF00"/>
                </a:solidFill>
              </a:rPr>
              <a:t>Powerful Skills Training. </a:t>
            </a:r>
            <a:r>
              <a:rPr lang="zh-CN" altLang="en-US" sz="3600" b="1" i="1" dirty="0">
                <a:solidFill>
                  <a:srgbClr val="FFFF00"/>
                </a:solidFill>
              </a:rPr>
              <a:t>谈话绝招训练营</a:t>
            </a: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 rot="21055455">
            <a:off x="388936" y="3099871"/>
            <a:ext cx="2291202" cy="58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feeling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29203"/>
            <a:ext cx="8643966" cy="1200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i="1" dirty="0"/>
              <a:t>You don’t want to take after school classes. Please tell your dad </a:t>
            </a:r>
            <a:r>
              <a:rPr lang="en-US" altLang="zh-CN" sz="3600" b="1" i="1" dirty="0">
                <a:solidFill>
                  <a:schemeClr val="tx1"/>
                </a:solidFill>
              </a:rPr>
              <a:t>the</a:t>
            </a:r>
            <a:r>
              <a:rPr lang="en-US" altLang="zh-CN" sz="3600" b="1" i="1" dirty="0">
                <a:solidFill>
                  <a:srgbClr val="FF0000"/>
                </a:solidFill>
              </a:rPr>
              <a:t> reasons</a:t>
            </a:r>
            <a:r>
              <a:rPr lang="en-US" altLang="zh-CN" sz="3600" b="1" i="1" dirty="0"/>
              <a:t>.</a:t>
            </a:r>
          </a:p>
        </p:txBody>
      </p:sp>
      <p:pic>
        <p:nvPicPr>
          <p:cNvPr id="82946" name="Picture 2" descr="http://easyread.ph.126.net/OrhhWVGGLbi-zqR0Hpxquw==/879609302239066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071547"/>
            <a:ext cx="5572164" cy="3500462"/>
          </a:xfrm>
          <a:prstGeom prst="rect">
            <a:avLst/>
          </a:prstGeom>
          <a:noFill/>
        </p:spPr>
      </p:pic>
      <p:pic>
        <p:nvPicPr>
          <p:cNvPr id="7" name="图片 6" descr="201602031842289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114409"/>
            <a:ext cx="1793340" cy="222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"/>
            <a:ext cx="9144000" cy="64630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i="1" dirty="0">
                <a:solidFill>
                  <a:srgbClr val="FFFF00"/>
                </a:solidFill>
              </a:rPr>
              <a:t>Powerful Skills Training. </a:t>
            </a:r>
            <a:r>
              <a:rPr lang="zh-CN" altLang="en-US" sz="3600" b="1" i="1" dirty="0">
                <a:solidFill>
                  <a:srgbClr val="FFFF00"/>
                </a:solidFill>
              </a:rPr>
              <a:t>谈话绝招训练营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 rot="21055455">
            <a:off x="464042" y="3215836"/>
            <a:ext cx="1704950" cy="58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reason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71966" cy="7078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Teaching Aims: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3251" y="1307644"/>
            <a:ext cx="7624239" cy="584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pPr marL="342816" indent="-342816"/>
            <a:r>
              <a:rPr lang="en-US" altLang="zh-CN" sz="3200" dirty="0"/>
              <a:t>Use the sentence patterns to talk politely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423800">
            <a:off x="1643043" y="2458802"/>
            <a:ext cx="6062292" cy="584751"/>
          </a:xfrm>
          <a:prstGeom prst="rect">
            <a:avLst/>
          </a:prstGeom>
          <a:solidFill>
            <a:srgbClr val="FFFF00"/>
          </a:solidFill>
        </p:spPr>
        <p:txBody>
          <a:bodyPr wrap="square" lIns="91417" tIns="45708" rIns="91417" bIns="45708" rtlCol="0">
            <a:spAutoFit/>
          </a:bodyPr>
          <a:lstStyle/>
          <a:p>
            <a:pPr marL="342816" indent="-342816"/>
            <a:r>
              <a:rPr lang="en-US" altLang="zh-CN" sz="3200" dirty="0"/>
              <a:t> Use the skills to talk successfully</a:t>
            </a:r>
            <a:r>
              <a:rPr lang="en-US" altLang="zh-CN" sz="3200" dirty="0" smtClean="0"/>
              <a:t>. </a:t>
            </a:r>
            <a:endParaRPr lang="en-US" altLang="zh-CN" sz="3200" dirty="0"/>
          </a:p>
        </p:txBody>
      </p:sp>
      <p:sp>
        <p:nvSpPr>
          <p:cNvPr id="8" name="矩形 7"/>
          <p:cNvSpPr/>
          <p:nvPr/>
        </p:nvSpPr>
        <p:spPr>
          <a:xfrm rot="163992">
            <a:off x="1010242" y="3765419"/>
            <a:ext cx="6731113" cy="5847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17" tIns="45708" rIns="91417" bIns="45708">
            <a:spAutoFit/>
          </a:bodyPr>
          <a:lstStyle/>
          <a:p>
            <a:pPr marL="342816" indent="-342816"/>
            <a:r>
              <a:rPr lang="en-US" altLang="zh-CN" sz="3200" dirty="0">
                <a:solidFill>
                  <a:schemeClr val="tx1"/>
                </a:solidFill>
              </a:rPr>
              <a:t>Form the habit of talking to parents.</a:t>
            </a:r>
          </a:p>
        </p:txBody>
      </p:sp>
      <p:sp>
        <p:nvSpPr>
          <p:cNvPr id="9" name="矩形 8"/>
          <p:cNvSpPr/>
          <p:nvPr/>
        </p:nvSpPr>
        <p:spPr>
          <a:xfrm>
            <a:off x="785787" y="4886355"/>
            <a:ext cx="5802437" cy="584751"/>
          </a:xfrm>
          <a:prstGeom prst="rect">
            <a:avLst/>
          </a:prstGeom>
          <a:solidFill>
            <a:srgbClr val="FF0000"/>
          </a:solidFill>
        </p:spPr>
        <p:txBody>
          <a:bodyPr wrap="square" lIns="91417" tIns="45708" rIns="91417" bIns="45708">
            <a:spAutoFit/>
          </a:bodyPr>
          <a:lstStyle/>
          <a:p>
            <a:pPr marL="342816" indent="-342816"/>
            <a:r>
              <a:rPr lang="en-US" altLang="zh-CN" sz="3200" dirty="0" smtClean="0">
                <a:solidFill>
                  <a:prstClr val="black"/>
                </a:solidFill>
              </a:rPr>
              <a:t>Predict  listening </a:t>
            </a:r>
            <a:r>
              <a:rPr lang="en-US" altLang="zh-CN" sz="3200" dirty="0">
                <a:solidFill>
                  <a:prstClr val="black"/>
                </a:solidFill>
              </a:rPr>
              <a:t>information.</a:t>
            </a:r>
          </a:p>
        </p:txBody>
      </p:sp>
      <p:sp>
        <p:nvSpPr>
          <p:cNvPr id="10" name="椭圆 9"/>
          <p:cNvSpPr/>
          <p:nvPr>
            <p:custDataLst>
              <p:tags r:id="rId1"/>
            </p:custDataLst>
          </p:nvPr>
        </p:nvSpPr>
        <p:spPr bwMode="auto">
          <a:xfrm>
            <a:off x="0" y="1200139"/>
            <a:ext cx="928694" cy="1028705"/>
          </a:xfrm>
          <a:prstGeom prst="ellipse">
            <a:avLst/>
          </a:prstGeom>
          <a:solidFill>
            <a:srgbClr val="D34817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eaLnBrk="1" hangingPunct="1"/>
            <a:r>
              <a:rPr lang="en-US" altLang="zh-CN" sz="2800" dirty="0">
                <a:solidFill>
                  <a:srgbClr val="FFFF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 bwMode="auto">
          <a:xfrm flipH="1">
            <a:off x="7786728" y="2143116"/>
            <a:ext cx="920763" cy="774703"/>
          </a:xfrm>
          <a:prstGeom prst="ellipse">
            <a:avLst/>
          </a:prstGeom>
          <a:solidFill>
            <a:srgbClr val="D34817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eaLnBrk="1" hangingPunct="1"/>
            <a:r>
              <a:rPr lang="en-US" altLang="zh-CN" sz="28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 bwMode="auto">
          <a:xfrm>
            <a:off x="18" y="3343281"/>
            <a:ext cx="920765" cy="968372"/>
          </a:xfrm>
          <a:prstGeom prst="ellipse">
            <a:avLst/>
          </a:prstGeom>
          <a:solidFill>
            <a:srgbClr val="D34817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eaLnBrk="1" hangingPunct="1"/>
            <a:r>
              <a:rPr lang="en-US" altLang="zh-CN" sz="2800" dirty="0">
                <a:solidFill>
                  <a:srgbClr val="FFFF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 bwMode="auto">
          <a:xfrm flipH="1">
            <a:off x="6742602" y="4886355"/>
            <a:ext cx="992201" cy="771530"/>
          </a:xfrm>
          <a:prstGeom prst="ellipse">
            <a:avLst/>
          </a:prstGeom>
          <a:solidFill>
            <a:srgbClr val="D34817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eaLnBrk="1" hangingPunct="1"/>
            <a:r>
              <a:rPr lang="en-US" altLang="zh-CN" sz="2800" dirty="0">
                <a:solidFill>
                  <a:srgbClr val="FFFFFF"/>
                </a:solidFill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14889"/>
            <a:ext cx="9144000" cy="1200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dirty="0"/>
              <a:t>Your parents worry about your study, so what </a:t>
            </a:r>
            <a:r>
              <a:rPr lang="en-US" altLang="zh-CN" sz="3600" b="1" dirty="0">
                <a:solidFill>
                  <a:srgbClr val="FF0000"/>
                </a:solidFill>
              </a:rPr>
              <a:t>promises</a:t>
            </a:r>
            <a:r>
              <a:rPr lang="en-US" altLang="zh-CN" sz="3600" b="1" dirty="0"/>
              <a:t> can you make?</a:t>
            </a:r>
          </a:p>
        </p:txBody>
      </p:sp>
      <p:pic>
        <p:nvPicPr>
          <p:cNvPr id="84995" name="Picture 3" descr="http://img3.douban.com/view/note/large/public/p3163376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43828" y="1030057"/>
            <a:ext cx="4800027" cy="3522269"/>
          </a:xfrm>
          <a:prstGeom prst="rect">
            <a:avLst/>
          </a:prstGeom>
          <a:noFill/>
        </p:spPr>
      </p:pic>
      <p:pic>
        <p:nvPicPr>
          <p:cNvPr id="6" name="图片 5" descr="201602031842289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405" y="1028683"/>
            <a:ext cx="1793340" cy="222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"/>
            <a:ext cx="9144000" cy="64630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i="1" dirty="0">
                <a:solidFill>
                  <a:srgbClr val="FFFF00"/>
                </a:solidFill>
              </a:rPr>
              <a:t>Powerful Skills Training. </a:t>
            </a:r>
            <a:r>
              <a:rPr lang="zh-CN" altLang="en-US" sz="3600" b="1" i="1" dirty="0">
                <a:solidFill>
                  <a:srgbClr val="FFFF00"/>
                </a:solidFill>
              </a:rPr>
              <a:t>谈话绝招训练营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 rot="21055455">
            <a:off x="460373" y="3014144"/>
            <a:ext cx="2291202" cy="58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promise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杨睿再出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37160"/>
            <a:ext cx="6858000" cy="658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286248" cy="523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Role-Play </a:t>
            </a:r>
            <a:r>
              <a:rPr lang="zh-CN" altLang="en-US" sz="2800" b="1" i="1" dirty="0">
                <a:solidFill>
                  <a:srgbClr val="FF0000"/>
                </a:solidFill>
              </a:rPr>
              <a:t>家庭剧表演</a:t>
            </a:r>
          </a:p>
        </p:txBody>
      </p:sp>
      <p:sp>
        <p:nvSpPr>
          <p:cNvPr id="5" name="矩形 4"/>
          <p:cNvSpPr/>
          <p:nvPr/>
        </p:nvSpPr>
        <p:spPr>
          <a:xfrm>
            <a:off x="214282" y="3514744"/>
            <a:ext cx="8786874" cy="25545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r>
              <a:rPr lang="en-US" altLang="zh-CN" sz="3200" dirty="0"/>
              <a:t>1. One acts as Mum </a:t>
            </a:r>
            <a:r>
              <a:rPr lang="en-US" altLang="zh-CN" sz="3200"/>
              <a:t>or </a:t>
            </a:r>
            <a:r>
              <a:rPr lang="en-US" altLang="zh-CN" sz="3200" smtClean="0"/>
              <a:t>dad</a:t>
            </a:r>
            <a:r>
              <a:rPr lang="en-US" altLang="zh-CN" sz="3200" dirty="0"/>
              <a:t>, one as Mary.</a:t>
            </a:r>
          </a:p>
          <a:p>
            <a:r>
              <a:rPr lang="en-US" altLang="zh-CN" sz="3200" dirty="0"/>
              <a:t>2. Mary is trying to persuade(</a:t>
            </a:r>
            <a:r>
              <a:rPr lang="zh-CN" altLang="en-US" sz="3200" dirty="0"/>
              <a:t>说服</a:t>
            </a:r>
            <a:r>
              <a:rPr lang="en-US" altLang="zh-CN" sz="3200" dirty="0"/>
              <a:t>) her parents.</a:t>
            </a:r>
          </a:p>
          <a:p>
            <a:r>
              <a:rPr lang="en-US" altLang="zh-CN" sz="3200" dirty="0"/>
              <a:t>3. You need to:</a:t>
            </a:r>
          </a:p>
          <a:p>
            <a:pPr marL="514350" indent="-514350"/>
            <a:r>
              <a:rPr lang="en-US" altLang="zh-CN" sz="3200" dirty="0"/>
              <a:t>1) Use PFRP skills           2)Act naturally(</a:t>
            </a:r>
            <a:r>
              <a:rPr lang="zh-CN" altLang="en-US" sz="3200" dirty="0"/>
              <a:t>表演自然）  </a:t>
            </a:r>
            <a:endParaRPr lang="en-US" altLang="zh-CN" sz="3200" dirty="0"/>
          </a:p>
          <a:p>
            <a:pPr marL="514350" indent="-514350"/>
            <a:r>
              <a:rPr lang="en-US" altLang="zh-CN" sz="3200" dirty="0"/>
              <a:t>3) Be creative(</a:t>
            </a:r>
            <a:r>
              <a:rPr lang="zh-CN" altLang="en-US" sz="3200" dirty="0"/>
              <a:t>有创意</a:t>
            </a:r>
            <a:r>
              <a:rPr lang="en-US" altLang="zh-CN" sz="3200" dirty="0"/>
              <a:t>)</a:t>
            </a:r>
            <a:r>
              <a:rPr lang="zh-CN" altLang="en-US" sz="3200" dirty="0"/>
              <a:t>   </a:t>
            </a:r>
            <a:r>
              <a:rPr lang="en-US" altLang="zh-CN" sz="3200" dirty="0"/>
              <a:t>4) Be humorous(</a:t>
            </a:r>
            <a:r>
              <a:rPr lang="zh-CN" altLang="en-US" sz="3200" dirty="0"/>
              <a:t>幽默的）</a:t>
            </a:r>
          </a:p>
        </p:txBody>
      </p:sp>
      <p:pic>
        <p:nvPicPr>
          <p:cNvPr id="11" name="图片 10" descr="002564a5d7d217b7647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71516"/>
            <a:ext cx="3214710" cy="2452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1670" y="2486042"/>
            <a:ext cx="1357322" cy="6463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3600" b="1" i="1" dirty="0">
                <a:solidFill>
                  <a:srgbClr val="FF0000"/>
                </a:solidFill>
              </a:rPr>
              <a:t>Mary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7" name="Picture 14" descr="http://pic2.ooopic.com/13/05/32/60b5OOOPICf2.jpg"/>
          <p:cNvPicPr>
            <a:picLocks noChangeAspect="1" noChangeArrowheads="1"/>
          </p:cNvPicPr>
          <p:nvPr/>
        </p:nvPicPr>
        <p:blipFill>
          <a:blip r:embed="rId4" cstate="print"/>
          <a:srcRect l="7510" t="19698" r="7379" b="55747"/>
          <a:stretch>
            <a:fillRect/>
          </a:stretch>
        </p:blipFill>
        <p:spPr bwMode="auto">
          <a:xfrm>
            <a:off x="3500433" y="857251"/>
            <a:ext cx="3714777" cy="21431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00430" y="2914647"/>
            <a:ext cx="3857652" cy="523196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After  School  Classes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9144000" cy="6858000"/>
            <a:chOff x="0" y="0"/>
            <a:chExt cx="9144000" cy="5715000"/>
          </a:xfrm>
        </p:grpSpPr>
        <p:pic>
          <p:nvPicPr>
            <p:cNvPr id="7" name="Picture 2" descr="http://pic.58pic.com/58pic/17/78/49/29Q58PICqR7_1024.jpg"/>
            <p:cNvPicPr>
              <a:picLocks noChangeAspect="1" noChangeArrowheads="1"/>
            </p:cNvPicPr>
            <p:nvPr/>
          </p:nvPicPr>
          <p:blipFill>
            <a:blip r:embed="rId3" cstate="print"/>
            <a:srcRect r="57087" b="43470"/>
            <a:stretch>
              <a:fillRect/>
            </a:stretch>
          </p:blipFill>
          <p:spPr bwMode="auto">
            <a:xfrm>
              <a:off x="0" y="0"/>
              <a:ext cx="9144000" cy="2592288"/>
            </a:xfrm>
            <a:prstGeom prst="rect">
              <a:avLst/>
            </a:prstGeom>
            <a:noFill/>
          </p:spPr>
        </p:pic>
        <p:pic>
          <p:nvPicPr>
            <p:cNvPr id="11266" name="Picture 2" descr="http://pic.58pic.com/58pic/17/78/49/29Q58PICqR7_1024.jpg"/>
            <p:cNvPicPr>
              <a:picLocks noChangeAspect="1" noChangeArrowheads="1"/>
            </p:cNvPicPr>
            <p:nvPr/>
          </p:nvPicPr>
          <p:blipFill>
            <a:blip r:embed="rId4" cstate="print"/>
            <a:srcRect l="45374"/>
            <a:stretch>
              <a:fillRect/>
            </a:stretch>
          </p:blipFill>
          <p:spPr bwMode="auto">
            <a:xfrm>
              <a:off x="7452320" y="0"/>
              <a:ext cx="1691680" cy="1561356"/>
            </a:xfrm>
            <a:prstGeom prst="rect">
              <a:avLst/>
            </a:prstGeom>
            <a:noFill/>
          </p:spPr>
        </p:pic>
        <p:pic>
          <p:nvPicPr>
            <p:cNvPr id="6" name="Picture 2" descr="http://pic.58pic.com/58pic/17/78/49/29Q58PICqR7_1024.jpg"/>
            <p:cNvPicPr>
              <a:picLocks noChangeAspect="1" noChangeArrowheads="1"/>
            </p:cNvPicPr>
            <p:nvPr/>
          </p:nvPicPr>
          <p:blipFill>
            <a:blip r:embed="rId3" cstate="print"/>
            <a:srcRect t="49200" r="67102"/>
            <a:stretch>
              <a:fillRect/>
            </a:stretch>
          </p:blipFill>
          <p:spPr bwMode="auto">
            <a:xfrm>
              <a:off x="0" y="4153644"/>
              <a:ext cx="2016224" cy="1561356"/>
            </a:xfrm>
            <a:prstGeom prst="rect">
              <a:avLst/>
            </a:prstGeom>
            <a:noFill/>
          </p:spPr>
        </p:pic>
      </p:grpSp>
      <p:pic>
        <p:nvPicPr>
          <p:cNvPr id="63494" name="Picture 6" descr="http://img.school51.com/2013-3-9/2013030948719329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22055"/>
          <a:stretch>
            <a:fillRect/>
          </a:stretch>
        </p:blipFill>
        <p:spPr bwMode="auto">
          <a:xfrm>
            <a:off x="12" y="404664"/>
            <a:ext cx="1954119" cy="14301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7109" y="0"/>
            <a:ext cx="8756903" cy="1200304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        </a:t>
            </a:r>
            <a:r>
              <a:rPr lang="en-US" altLang="zh-CN" sz="3600" b="1" i="1" dirty="0">
                <a:solidFill>
                  <a:srgbClr val="FF0000"/>
                </a:solidFill>
              </a:rPr>
              <a:t>Someone like Tom  </a:t>
            </a:r>
          </a:p>
          <a:p>
            <a:r>
              <a:rPr lang="en-US" altLang="zh-CN" sz="3600" b="1" i="1" dirty="0"/>
              <a:t>                   -- made and sung by Justin</a:t>
            </a:r>
            <a:endParaRPr lang="zh-CN" altLang="en-US" sz="3600" b="1" i="1" dirty="0"/>
          </a:p>
        </p:txBody>
      </p:sp>
      <p:sp>
        <p:nvSpPr>
          <p:cNvPr id="13" name="圆角矩形 12"/>
          <p:cNvSpPr/>
          <p:nvPr/>
        </p:nvSpPr>
        <p:spPr>
          <a:xfrm>
            <a:off x="323528" y="1840401"/>
            <a:ext cx="8424936" cy="3802022"/>
          </a:xfrm>
          <a:prstGeom prst="roundRect">
            <a:avLst/>
          </a:prstGeom>
          <a:solidFill>
            <a:schemeClr val="bg1">
              <a:alpha val="6000"/>
            </a:schemeClr>
          </a:solidFill>
          <a:ln w="635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034" y="2143116"/>
            <a:ext cx="8280920" cy="265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3200" b="1" dirty="0">
                <a:solidFill>
                  <a:srgbClr val="0000FF"/>
                </a:solidFill>
                <a:ea typeface="Segoe UI" pitchFamily="34" charset="0"/>
                <a:cs typeface="Times New Roman" pitchFamily="18" charset="0"/>
              </a:rPr>
              <a:t>Never mind, I will find some </a:t>
            </a:r>
            <a:r>
              <a:rPr lang="en-US" altLang="zh-CN" sz="3200" b="1" dirty="0">
                <a:solidFill>
                  <a:srgbClr val="FF0000"/>
                </a:solidFill>
                <a:ea typeface="Segoe UI" pitchFamily="34" charset="0"/>
                <a:cs typeface="Times New Roman" pitchFamily="18" charset="0"/>
              </a:rPr>
              <a:t>Tom</a:t>
            </a:r>
            <a:r>
              <a:rPr lang="en-US" altLang="zh-CN" sz="3200" b="1" dirty="0">
                <a:solidFill>
                  <a:srgbClr val="0000FF"/>
                </a:solidFill>
                <a:ea typeface="Segoe UI" pitchFamily="34" charset="0"/>
                <a:cs typeface="Times New Roman" pitchFamily="18" charset="0"/>
              </a:rPr>
              <a:t> like you.</a:t>
            </a:r>
          </a:p>
          <a:p>
            <a:pPr lvl="0">
              <a:lnSpc>
                <a:spcPts val="2500"/>
              </a:lnSpc>
            </a:pPr>
            <a:endParaRPr lang="en-US" altLang="zh-CN" sz="32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r>
              <a:rPr lang="en-US" altLang="zh-CN" sz="3200" b="1" dirty="0">
                <a:solidFill>
                  <a:srgbClr val="0033CC"/>
                </a:solidFill>
              </a:rPr>
              <a:t>I wish nothing but the best for you too.</a:t>
            </a:r>
          </a:p>
          <a:p>
            <a:pPr lvl="0">
              <a:lnSpc>
                <a:spcPts val="2500"/>
              </a:lnSpc>
            </a:pPr>
            <a:endParaRPr lang="en-US" altLang="zh-CN" sz="32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P, F, R, P.     </a:t>
            </a:r>
            <a:r>
              <a:rPr lang="en-US" altLang="zh-CN" sz="3200" b="1" dirty="0">
                <a:solidFill>
                  <a:srgbClr val="0033CC"/>
                </a:solidFill>
              </a:rPr>
              <a:t>I beg. </a:t>
            </a:r>
          </a:p>
          <a:p>
            <a:pPr lvl="0">
              <a:lnSpc>
                <a:spcPts val="2500"/>
              </a:lnSpc>
            </a:pPr>
            <a:endParaRPr lang="en-US" altLang="zh-CN" sz="32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r>
              <a:rPr lang="en-US" altLang="zh-CN" sz="3200" b="1" dirty="0">
                <a:solidFill>
                  <a:srgbClr val="0033CC"/>
                </a:solidFill>
              </a:rPr>
              <a:t>You remember I said.</a:t>
            </a:r>
            <a:endParaRPr lang="en-US" altLang="zh-CN" sz="36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endParaRPr lang="en-US" altLang="zh-CN" sz="36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11" name="最新演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942960"/>
            <a:ext cx="652466" cy="78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.58pic.com/58pic/17/78/49/29Q58PICqR7_1024.jpg"/>
          <p:cNvPicPr>
            <a:picLocks noChangeAspect="1" noChangeArrowheads="1"/>
          </p:cNvPicPr>
          <p:nvPr/>
        </p:nvPicPr>
        <p:blipFill>
          <a:blip r:embed="rId2" cstate="print"/>
          <a:srcRect r="57087" b="43470"/>
          <a:stretch>
            <a:fillRect/>
          </a:stretch>
        </p:blipFill>
        <p:spPr bwMode="auto">
          <a:xfrm>
            <a:off x="0" y="0"/>
            <a:ext cx="9144000" cy="3110746"/>
          </a:xfrm>
          <a:prstGeom prst="rect">
            <a:avLst/>
          </a:prstGeom>
          <a:noFill/>
        </p:spPr>
      </p:pic>
      <p:sp>
        <p:nvSpPr>
          <p:cNvPr id="13" name="圆角矩形 12"/>
          <p:cNvSpPr/>
          <p:nvPr/>
        </p:nvSpPr>
        <p:spPr>
          <a:xfrm>
            <a:off x="179512" y="685785"/>
            <a:ext cx="8964488" cy="5703032"/>
          </a:xfrm>
          <a:prstGeom prst="roundRect">
            <a:avLst/>
          </a:prstGeom>
          <a:solidFill>
            <a:schemeClr val="bg1">
              <a:alpha val="6000"/>
            </a:schemeClr>
          </a:solidFill>
          <a:ln w="635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1032" y="685781"/>
            <a:ext cx="8712968" cy="426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pPr>
              <a:lnSpc>
                <a:spcPts val="2500"/>
              </a:lnSpc>
            </a:pPr>
            <a:endParaRPr lang="en-US" altLang="zh-CN" sz="30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endParaRPr lang="en-US" altLang="zh-CN" sz="30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endParaRPr lang="en-US" altLang="zh-CN" sz="30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r>
              <a:rPr lang="en-US" altLang="zh-CN" sz="3000" b="1" dirty="0">
                <a:solidFill>
                  <a:srgbClr val="0033CC"/>
                </a:solidFill>
              </a:rPr>
              <a:t>Sometimes talk to mum, </a:t>
            </a:r>
          </a:p>
          <a:p>
            <a:pPr lvl="0">
              <a:lnSpc>
                <a:spcPts val="2500"/>
              </a:lnSpc>
            </a:pPr>
            <a:endParaRPr lang="en-US" altLang="zh-CN" sz="30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r>
              <a:rPr lang="en-US" altLang="zh-CN" sz="3000" b="1" dirty="0">
                <a:solidFill>
                  <a:srgbClr val="0033CC"/>
                </a:solidFill>
              </a:rPr>
              <a:t>and sometimes talk to </a:t>
            </a:r>
            <a:r>
              <a:rPr lang="en-US" altLang="zh-CN" sz="3000" b="1" dirty="0" smtClean="0">
                <a:solidFill>
                  <a:srgbClr val="0033CC"/>
                </a:solidFill>
              </a:rPr>
              <a:t>dad</a:t>
            </a:r>
            <a:r>
              <a:rPr lang="en-US" altLang="zh-CN" sz="3000" b="1" dirty="0">
                <a:solidFill>
                  <a:srgbClr val="0033CC"/>
                </a:solidFill>
              </a:rPr>
              <a:t>.</a:t>
            </a:r>
          </a:p>
          <a:p>
            <a:pPr lvl="0">
              <a:lnSpc>
                <a:spcPts val="2500"/>
              </a:lnSpc>
            </a:pPr>
            <a:endParaRPr lang="en-US" altLang="zh-CN" sz="30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r>
              <a:rPr lang="en-US" altLang="zh-CN" sz="3000" b="1" dirty="0">
                <a:solidFill>
                  <a:srgbClr val="0033CC"/>
                </a:solidFill>
              </a:rPr>
              <a:t>Sometimes talk to mum,</a:t>
            </a:r>
          </a:p>
          <a:p>
            <a:pPr lvl="0">
              <a:lnSpc>
                <a:spcPts val="2500"/>
              </a:lnSpc>
            </a:pPr>
            <a:endParaRPr lang="en-US" altLang="zh-CN" sz="3000" b="1" dirty="0">
              <a:solidFill>
                <a:srgbClr val="0033CC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3000" b="1" dirty="0">
                <a:solidFill>
                  <a:srgbClr val="0033CC"/>
                </a:solidFill>
              </a:rPr>
              <a:t>and sometimes talk to </a:t>
            </a:r>
            <a:r>
              <a:rPr lang="en-US" altLang="zh-CN" sz="3000" b="1" dirty="0" smtClean="0">
                <a:solidFill>
                  <a:srgbClr val="0033CC"/>
                </a:solidFill>
              </a:rPr>
              <a:t>dad</a:t>
            </a:r>
            <a:r>
              <a:rPr lang="en-US" altLang="zh-CN" sz="3000" b="1" dirty="0">
                <a:solidFill>
                  <a:srgbClr val="0033CC"/>
                </a:solidFill>
              </a:rPr>
              <a:t>.</a:t>
            </a:r>
            <a:endParaRPr lang="zh-CN" altLang="en-US" sz="3000" b="1" dirty="0">
              <a:solidFill>
                <a:srgbClr val="0033CC"/>
              </a:solidFill>
            </a:endParaRPr>
          </a:p>
          <a:p>
            <a:pPr lvl="0">
              <a:lnSpc>
                <a:spcPts val="2500"/>
              </a:lnSpc>
            </a:pPr>
            <a:endParaRPr lang="en-US" altLang="zh-CN" sz="30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endParaRPr lang="en-US" altLang="zh-CN" sz="3000" b="1" dirty="0">
              <a:solidFill>
                <a:srgbClr val="0000FF"/>
              </a:solidFill>
            </a:endParaRPr>
          </a:p>
          <a:p>
            <a:pPr>
              <a:lnSpc>
                <a:spcPts val="2500"/>
              </a:lnSpc>
            </a:pPr>
            <a:endParaRPr lang="en-US" altLang="zh-CN" sz="30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4D6DD92-1166-4813-822F-15E532E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5ADAD27-D669-47B0-B91A-3AF8C9B9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644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3600" dirty="0"/>
              <a:t>思考并寻找一件需要与父母交流解决的事情，运用本节课所学技巧与父母沟通，在谈话结束后用英语写一篇感想。</a:t>
            </a:r>
          </a:p>
          <a:p>
            <a:pPr marL="0" indent="0">
              <a:buNone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40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0" y="0"/>
            <a:ext cx="9144000" cy="6858000"/>
            <a:chOff x="0" y="0"/>
            <a:chExt cx="9144000" cy="5715000"/>
          </a:xfrm>
        </p:grpSpPr>
        <p:pic>
          <p:nvPicPr>
            <p:cNvPr id="7" name="Picture 2" descr="http://pic.58pic.com/58pic/17/78/49/29Q58PICqR7_1024.jpg"/>
            <p:cNvPicPr>
              <a:picLocks noChangeAspect="1" noChangeArrowheads="1"/>
            </p:cNvPicPr>
            <p:nvPr/>
          </p:nvPicPr>
          <p:blipFill>
            <a:blip r:embed="rId2" cstate="print"/>
            <a:srcRect r="57087" b="43470"/>
            <a:stretch>
              <a:fillRect/>
            </a:stretch>
          </p:blipFill>
          <p:spPr bwMode="auto">
            <a:xfrm>
              <a:off x="0" y="0"/>
              <a:ext cx="9144000" cy="2592288"/>
            </a:xfrm>
            <a:prstGeom prst="rect">
              <a:avLst/>
            </a:prstGeom>
            <a:noFill/>
          </p:spPr>
        </p:pic>
        <p:pic>
          <p:nvPicPr>
            <p:cNvPr id="11266" name="Picture 2" descr="http://pic.58pic.com/58pic/17/78/49/29Q58PICqR7_1024.jpg"/>
            <p:cNvPicPr>
              <a:picLocks noChangeAspect="1" noChangeArrowheads="1"/>
            </p:cNvPicPr>
            <p:nvPr/>
          </p:nvPicPr>
          <p:blipFill>
            <a:blip r:embed="rId3" cstate="print"/>
            <a:srcRect l="45374"/>
            <a:stretch>
              <a:fillRect/>
            </a:stretch>
          </p:blipFill>
          <p:spPr bwMode="auto">
            <a:xfrm>
              <a:off x="7452320" y="0"/>
              <a:ext cx="1691680" cy="1561356"/>
            </a:xfrm>
            <a:prstGeom prst="rect">
              <a:avLst/>
            </a:prstGeom>
            <a:noFill/>
          </p:spPr>
        </p:pic>
        <p:pic>
          <p:nvPicPr>
            <p:cNvPr id="6" name="Picture 2" descr="http://pic.58pic.com/58pic/17/78/49/29Q58PICqR7_1024.jpg"/>
            <p:cNvPicPr>
              <a:picLocks noChangeAspect="1" noChangeArrowheads="1"/>
            </p:cNvPicPr>
            <p:nvPr/>
          </p:nvPicPr>
          <p:blipFill>
            <a:blip r:embed="rId2" cstate="print"/>
            <a:srcRect t="49200" r="67102"/>
            <a:stretch>
              <a:fillRect/>
            </a:stretch>
          </p:blipFill>
          <p:spPr bwMode="auto">
            <a:xfrm>
              <a:off x="0" y="4153644"/>
              <a:ext cx="2016224" cy="1561356"/>
            </a:xfrm>
            <a:prstGeom prst="rect">
              <a:avLst/>
            </a:prstGeom>
            <a:noFill/>
          </p:spPr>
        </p:pic>
      </p:grpSp>
      <p:pic>
        <p:nvPicPr>
          <p:cNvPr id="63494" name="Picture 6" descr="http://img.school51.com/2013-3-9/201303094871932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22055"/>
          <a:stretch>
            <a:fillRect/>
          </a:stretch>
        </p:blipFill>
        <p:spPr bwMode="auto">
          <a:xfrm>
            <a:off x="12" y="404664"/>
            <a:ext cx="1954119" cy="14301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7109" y="22"/>
            <a:ext cx="8756903" cy="64630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        </a:t>
            </a:r>
            <a:r>
              <a:rPr lang="en-US" altLang="zh-CN" sz="3600" b="1" i="1" dirty="0">
                <a:solidFill>
                  <a:srgbClr val="FF0000"/>
                </a:solidFill>
              </a:rPr>
              <a:t> </a:t>
            </a:r>
            <a:endParaRPr lang="zh-CN" altLang="en-US" sz="3600" b="1" i="1" dirty="0"/>
          </a:p>
        </p:txBody>
      </p:sp>
      <p:sp>
        <p:nvSpPr>
          <p:cNvPr id="13" name="圆角矩形 12"/>
          <p:cNvSpPr/>
          <p:nvPr/>
        </p:nvSpPr>
        <p:spPr>
          <a:xfrm>
            <a:off x="323528" y="1840401"/>
            <a:ext cx="8424936" cy="3802022"/>
          </a:xfrm>
          <a:prstGeom prst="roundRect">
            <a:avLst/>
          </a:prstGeom>
          <a:solidFill>
            <a:schemeClr val="bg1">
              <a:alpha val="6000"/>
            </a:schemeClr>
          </a:solidFill>
          <a:ln w="635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42910" y="2657470"/>
            <a:ext cx="8280920" cy="201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4800" b="1" dirty="0">
                <a:solidFill>
                  <a:srgbClr val="0000FF"/>
                </a:solidFill>
                <a:ea typeface="Segoe UI" pitchFamily="34" charset="0"/>
                <a:cs typeface="Times New Roman" pitchFamily="18" charset="0"/>
              </a:rPr>
              <a:t>Thank you so much! </a:t>
            </a:r>
          </a:p>
          <a:p>
            <a:pPr>
              <a:lnSpc>
                <a:spcPts val="2500"/>
              </a:lnSpc>
            </a:pPr>
            <a:endParaRPr lang="en-US" altLang="zh-CN" sz="48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endParaRPr lang="en-US" altLang="zh-CN" sz="48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endParaRPr lang="en-US" altLang="zh-CN" sz="48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4800" b="1" dirty="0">
                <a:solidFill>
                  <a:srgbClr val="0000FF"/>
                </a:solidFill>
                <a:ea typeface="Segoe UI" pitchFamily="34" charset="0"/>
                <a:cs typeface="Times New Roman" pitchFamily="18" charset="0"/>
              </a:rPr>
              <a:t>    I love you all!</a:t>
            </a:r>
          </a:p>
          <a:p>
            <a:pPr>
              <a:lnSpc>
                <a:spcPts val="2500"/>
              </a:lnSpc>
            </a:pPr>
            <a:endParaRPr lang="en-US" altLang="zh-CN" sz="3600" b="1" dirty="0">
              <a:solidFill>
                <a:srgbClr val="0000FF"/>
              </a:solidFill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589259"/>
            <a:ext cx="3357586" cy="769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Tom</a:t>
            </a:r>
            <a:endParaRPr lang="zh-CN" altLang="en-US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4716016" y="750302"/>
            <a:ext cx="4143372" cy="2419469"/>
          </a:xfrm>
          <a:prstGeom prst="cloudCallout">
            <a:avLst>
              <a:gd name="adj1" fmla="val -51362"/>
              <a:gd name="adj2" fmla="val 7913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r>
              <a:rPr lang="en-US" altLang="zh-CN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am so sad!</a:t>
            </a:r>
            <a:endParaRPr lang="zh-CN" altLang="en-US" sz="4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图片 4" descr="mmexport1477558153061.jpg"/>
          <p:cNvPicPr>
            <a:picLocks noChangeAspect="1"/>
          </p:cNvPicPr>
          <p:nvPr/>
        </p:nvPicPr>
        <p:blipFill>
          <a:blip r:embed="rId2" cstate="print"/>
          <a:srcRect l="13991" t="12341" r="7820"/>
          <a:stretch>
            <a:fillRect/>
          </a:stretch>
        </p:blipFill>
        <p:spPr>
          <a:xfrm>
            <a:off x="395536" y="1182351"/>
            <a:ext cx="3995936" cy="429642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14612" y="3714752"/>
            <a:ext cx="428628" cy="646331"/>
          </a:xfrm>
          <a:prstGeom prst="rect">
            <a:avLst/>
          </a:prstGeom>
          <a:solidFill>
            <a:srgbClr val="001007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u=156583105,3201699169&amp;fm=21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8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86326"/>
            <a:ext cx="9144000" cy="11541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i="1" dirty="0">
                <a:solidFill>
                  <a:srgbClr val="FF0000"/>
                </a:solidFill>
              </a:rPr>
              <a:t>Tom’s problem: </a:t>
            </a:r>
            <a:r>
              <a:rPr lang="en-US" altLang="zh-CN" sz="3200" b="1" i="1" u="sng" dirty="0">
                <a:solidFill>
                  <a:srgbClr val="FF0000"/>
                </a:solidFill>
              </a:rPr>
              <a:t>     </a:t>
            </a:r>
            <a:r>
              <a:rPr lang="en-US" altLang="zh-CN" sz="3200" b="1" i="1" dirty="0">
                <a:solidFill>
                  <a:srgbClr val="FF0000"/>
                </a:solidFill>
              </a:rPr>
              <a:t> </a:t>
            </a:r>
            <a:r>
              <a:rPr lang="en-US" altLang="zh-CN" sz="3200" b="1" i="1" u="sng" dirty="0">
                <a:solidFill>
                  <a:srgbClr val="FF0000"/>
                </a:solidFill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</a:rPr>
              <a:t> </a:t>
            </a:r>
            <a:r>
              <a:rPr lang="en-US" altLang="zh-CN" sz="3200" b="1" i="1" u="sng" dirty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altLang="zh-CN" sz="3200" b="1" i="1" dirty="0">
                <a:solidFill>
                  <a:srgbClr val="FF0000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altLang="zh-CN" sz="3200" b="1" i="1" dirty="0">
                <a:solidFill>
                  <a:srgbClr val="FF0000"/>
                </a:solidFill>
              </a:rPr>
              <a:t>Mum’s reason:</a:t>
            </a:r>
            <a:r>
              <a:rPr lang="en-US" altLang="zh-CN" sz="3200" b="1" i="1" u="sng" dirty="0">
                <a:solidFill>
                  <a:srgbClr val="FF0000"/>
                </a:solidFill>
              </a:rPr>
              <a:t>                                                 </a:t>
            </a:r>
            <a:endParaRPr lang="zh-CN" alt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 descr="luxiangbiankuangtongdaosucaimianban_45413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78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29134"/>
            <a:ext cx="9124614" cy="369308"/>
          </a:xfrm>
          <a:prstGeom prst="rect">
            <a:avLst/>
          </a:prstGeom>
          <a:solidFill>
            <a:schemeClr val="bg1"/>
          </a:solidFill>
        </p:spPr>
        <p:txBody>
          <a:bodyPr wrap="square" lIns="91417" tIns="45708" rIns="91417" bIns="45708" rtlCol="0">
            <a:spAutoFit/>
          </a:bodyPr>
          <a:lstStyle/>
          <a:p>
            <a:r>
              <a:rPr lang="en-US" altLang="zh-CN" dirty="0"/>
              <a:t>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143240" y="5357837"/>
            <a:ext cx="600076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000364" y="6086501"/>
            <a:ext cx="6143636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4692" y="4714905"/>
            <a:ext cx="5277745" cy="584751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He can’t go to Mary’s party.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3332" y="5400710"/>
            <a:ext cx="5797310" cy="584751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Tom has an exam on Monday.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pic>
        <p:nvPicPr>
          <p:cNvPr id="21" name="揭晓烦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14282" y="214297"/>
            <a:ext cx="8643998" cy="364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8" y="357194"/>
            <a:ext cx="184684" cy="646307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endParaRPr lang="zh-CN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图片 2" descr="mmexport1477558153061.jpg"/>
          <p:cNvPicPr>
            <a:picLocks noChangeAspect="1"/>
          </p:cNvPicPr>
          <p:nvPr/>
        </p:nvPicPr>
        <p:blipFill>
          <a:blip r:embed="rId3" cstate="print"/>
          <a:srcRect l="18101" t="10814" r="4725"/>
          <a:stretch>
            <a:fillRect/>
          </a:stretch>
        </p:blipFill>
        <p:spPr>
          <a:xfrm>
            <a:off x="2483768" y="895610"/>
            <a:ext cx="4032448" cy="443440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8368" y="5589262"/>
            <a:ext cx="751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</a:rPr>
              <a:t>We may have problems like Tom’s.</a:t>
            </a:r>
            <a:endParaRPr lang="zh-CN" alt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571876"/>
            <a:ext cx="428628" cy="646331"/>
          </a:xfrm>
          <a:prstGeom prst="rect">
            <a:avLst/>
          </a:prstGeom>
          <a:solidFill>
            <a:srgbClr val="001007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折角形 11"/>
          <p:cNvSpPr/>
          <p:nvPr/>
        </p:nvSpPr>
        <p:spPr>
          <a:xfrm>
            <a:off x="-36512" y="5072050"/>
            <a:ext cx="9144000" cy="1785950"/>
          </a:xfrm>
          <a:prstGeom prst="foldedCorner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7" tIns="45708" rIns="91417" bIns="45708" rtlCol="0" anchor="t"/>
          <a:lstStyle/>
          <a:p>
            <a:r>
              <a:rPr lang="en-US" altLang="zh-CN" sz="4000" b="1" dirty="0">
                <a:solidFill>
                  <a:srgbClr val="0000CC"/>
                </a:solidFill>
              </a:rPr>
              <a:t>I want to </a:t>
            </a:r>
            <a:r>
              <a:rPr lang="en-US" altLang="zh-CN" sz="4000" dirty="0">
                <a:solidFill>
                  <a:srgbClr val="0000CC"/>
                </a:solidFill>
              </a:rPr>
              <a:t>_____</a:t>
            </a:r>
            <a:r>
              <a:rPr lang="en-US" altLang="zh-CN" sz="4000" b="1" dirty="0">
                <a:solidFill>
                  <a:srgbClr val="0000CC"/>
                </a:solidFill>
              </a:rPr>
              <a:t>, but my parents_____.</a:t>
            </a:r>
          </a:p>
          <a:p>
            <a:endParaRPr lang="en-US" altLang="zh-CN" sz="4000" b="1" dirty="0">
              <a:solidFill>
                <a:srgbClr val="0000CC"/>
              </a:solidFill>
            </a:endParaRPr>
          </a:p>
        </p:txBody>
      </p:sp>
      <p:sp>
        <p:nvSpPr>
          <p:cNvPr id="43014" name="AutoShape 6" descr="http://img2.imgtn.bdimg.com/it/u=3073930948,1556197922&amp;fm=21&amp;gp=0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Picture 2" descr="http://g.hiphotos.baidu.com/baike/c0%3Dbaike220%2C5%2C5%2C220%2C73/sign=93c5d50d0cf41bd5ce5ee0a630b3eaae/aa64034f78f0f73641187e270855b319ebc4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23121"/>
            <a:ext cx="3000740" cy="3542794"/>
          </a:xfrm>
          <a:prstGeom prst="rect">
            <a:avLst/>
          </a:prstGeom>
          <a:noFill/>
        </p:spPr>
      </p:pic>
      <p:pic>
        <p:nvPicPr>
          <p:cNvPr id="43010" name="Picture 2" descr="http://img.sj33.cn/uploads/allimg/201402/7-1402062040043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836731"/>
            <a:ext cx="3888432" cy="356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折角形 11"/>
          <p:cNvSpPr/>
          <p:nvPr/>
        </p:nvSpPr>
        <p:spPr>
          <a:xfrm>
            <a:off x="1187624" y="4811554"/>
            <a:ext cx="6824386" cy="1785950"/>
          </a:xfrm>
          <a:prstGeom prst="foldedCorner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7" tIns="45708" rIns="91417" bIns="45708" rtlCol="0" anchor="t"/>
          <a:lstStyle/>
          <a:p>
            <a:r>
              <a:rPr lang="en-US" altLang="zh-CN" sz="4000" b="1" dirty="0">
                <a:solidFill>
                  <a:srgbClr val="0000CC"/>
                </a:solidFill>
              </a:rPr>
              <a:t>I don’t want to </a:t>
            </a:r>
            <a:r>
              <a:rPr lang="en-US" altLang="zh-CN" sz="4000" b="1" u="sng" dirty="0">
                <a:solidFill>
                  <a:srgbClr val="0000CC"/>
                </a:solidFill>
              </a:rPr>
              <a:t>                       </a:t>
            </a:r>
            <a:r>
              <a:rPr lang="en-US" altLang="zh-CN" sz="4000" b="1" dirty="0">
                <a:solidFill>
                  <a:srgbClr val="0000CC"/>
                </a:solidFill>
              </a:rPr>
              <a:t>.                                               </a:t>
            </a:r>
          </a:p>
          <a:p>
            <a:r>
              <a:rPr lang="en-US" altLang="zh-CN" sz="4000" b="1" dirty="0">
                <a:solidFill>
                  <a:srgbClr val="0000CC"/>
                </a:solidFill>
              </a:rPr>
              <a:t>but my parents </a:t>
            </a:r>
            <a:r>
              <a:rPr lang="en-US" altLang="zh-CN" sz="4000" b="1" u="sng" dirty="0">
                <a:solidFill>
                  <a:srgbClr val="0000CC"/>
                </a:solidFill>
              </a:rPr>
              <a:t>__ __  _____</a:t>
            </a:r>
            <a:r>
              <a:rPr lang="en-US" altLang="zh-CN" sz="4000" b="1" dirty="0">
                <a:solidFill>
                  <a:srgbClr val="0000CC"/>
                </a:solidFill>
              </a:rPr>
              <a:t>.</a:t>
            </a:r>
          </a:p>
          <a:p>
            <a:endParaRPr lang="en-US" altLang="zh-CN" sz="4000" b="1" dirty="0">
              <a:solidFill>
                <a:srgbClr val="0000CC"/>
              </a:solidFill>
            </a:endParaRPr>
          </a:p>
        </p:txBody>
      </p:sp>
      <p:sp>
        <p:nvSpPr>
          <p:cNvPr id="40962" name="AutoShape 2" descr="http://file.gaofen.com/cp/editor_ke/2014/02/20140226143518780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4" name="AutoShape 4" descr="http://s8.rr.itc.cn/g/j/zj/mqIJbiq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8" name="AutoShape 8" descr="http://www.51wendang.com/pic/d10e071bc09e04cfbc782398/1-611-png_6_0_0_84_94_779_940_892.979_1262.879-506-0-0-506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70" name="AutoShape 10" descr="http://uploads.xuexila.com/allimg/1511/650-151124162422O5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72" name="AutoShape 12" descr="http://img2.imgtn.bdimg.com/it/u=3073930948,1556197922&amp;fm=21&amp;gp=0.jpg"/>
          <p:cNvSpPr>
            <a:spLocks noChangeAspect="1" noChangeArrowheads="1"/>
          </p:cNvSpPr>
          <p:nvPr/>
        </p:nvSpPr>
        <p:spPr bwMode="auto">
          <a:xfrm>
            <a:off x="155575" y="-173353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" name="图片 21" descr="178B97F71D680B21D45C4A217D1EA2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815263"/>
            <a:ext cx="4392488" cy="3823471"/>
          </a:xfrm>
          <a:prstGeom prst="rect">
            <a:avLst/>
          </a:prstGeom>
        </p:spPr>
      </p:pic>
      <p:pic>
        <p:nvPicPr>
          <p:cNvPr id="23" name="图片 22" descr="20071024194630257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4830">
            <a:off x="932380" y="1576764"/>
            <a:ext cx="1646375" cy="1754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折角形 11"/>
          <p:cNvSpPr/>
          <p:nvPr/>
        </p:nvSpPr>
        <p:spPr>
          <a:xfrm>
            <a:off x="0" y="4379506"/>
            <a:ext cx="11072858" cy="1785950"/>
          </a:xfrm>
          <a:prstGeom prst="foldedCorner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7" tIns="45708" rIns="91417" bIns="45708" rtlCol="0" anchor="t"/>
          <a:lstStyle/>
          <a:p>
            <a:r>
              <a:rPr lang="en-US" altLang="zh-CN" sz="3600" b="1" dirty="0">
                <a:solidFill>
                  <a:srgbClr val="0000CC"/>
                </a:solidFill>
              </a:rPr>
              <a:t>I want to______ , but my parents________ .</a:t>
            </a:r>
          </a:p>
          <a:p>
            <a:r>
              <a:rPr lang="en-US" altLang="zh-CN" sz="3600" b="1" dirty="0">
                <a:solidFill>
                  <a:srgbClr val="0000CC"/>
                </a:solidFill>
              </a:rPr>
              <a:t>I don’t want to____ , but my parents_____</a:t>
            </a:r>
            <a:r>
              <a:rPr lang="en-US" altLang="zh-CN" sz="4000" b="1" dirty="0">
                <a:solidFill>
                  <a:srgbClr val="0000CC"/>
                </a:solidFill>
              </a:rPr>
              <a:t> .</a:t>
            </a:r>
          </a:p>
          <a:p>
            <a:endParaRPr lang="en-US" altLang="zh-CN" sz="4000" b="1" dirty="0">
              <a:solidFill>
                <a:srgbClr val="0000CC"/>
              </a:solidFill>
            </a:endParaRPr>
          </a:p>
          <a:p>
            <a:endParaRPr lang="en-US" altLang="zh-CN" sz="40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9" y="428626"/>
            <a:ext cx="76649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60066"/>
                </a:solidFill>
              </a:rPr>
              <a:t>What other problems do you have?</a:t>
            </a:r>
            <a:endParaRPr lang="zh-CN" altLang="en-US" sz="3600" b="1" dirty="0">
              <a:solidFill>
                <a:srgbClr val="660066"/>
              </a:solidFill>
            </a:endParaRPr>
          </a:p>
        </p:txBody>
      </p:sp>
      <p:grpSp>
        <p:nvGrpSpPr>
          <p:cNvPr id="15" name="组合 25"/>
          <p:cNvGrpSpPr/>
          <p:nvPr/>
        </p:nvGrpSpPr>
        <p:grpSpPr>
          <a:xfrm>
            <a:off x="428596" y="1628763"/>
            <a:ext cx="8429652" cy="2077934"/>
            <a:chOff x="323528" y="769268"/>
            <a:chExt cx="8532440" cy="1934547"/>
          </a:xfrm>
        </p:grpSpPr>
        <p:pic>
          <p:nvPicPr>
            <p:cNvPr id="16" name="Picture 2" descr="http://cdn.unwire.hk/wp-content/uploads/2013/11/1115-2a-590x368.jpg"/>
            <p:cNvPicPr>
              <a:picLocks noChangeAspect="1" noChangeArrowheads="1"/>
            </p:cNvPicPr>
            <p:nvPr/>
          </p:nvPicPr>
          <p:blipFill>
            <a:blip r:embed="rId3" cstate="print"/>
            <a:srcRect l="4052" r="27740"/>
            <a:stretch>
              <a:fillRect/>
            </a:stretch>
          </p:blipFill>
          <p:spPr bwMode="auto">
            <a:xfrm>
              <a:off x="323528" y="769268"/>
              <a:ext cx="2048883" cy="193454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  <p:pic>
          <p:nvPicPr>
            <p:cNvPr id="17" name="Picture 4" descr="http://mobileupdates.org/wp-content/uploads/2014/08/WeChat-new-logo.jpg"/>
            <p:cNvPicPr>
              <a:picLocks noChangeAspect="1" noChangeArrowheads="1"/>
            </p:cNvPicPr>
            <p:nvPr/>
          </p:nvPicPr>
          <p:blipFill>
            <a:blip r:embed="rId4" cstate="print"/>
            <a:srcRect l="23970" t="23970" r="24401" b="24401"/>
            <a:stretch>
              <a:fillRect/>
            </a:stretch>
          </p:blipFill>
          <p:spPr bwMode="auto">
            <a:xfrm>
              <a:off x="323528" y="769268"/>
              <a:ext cx="640909" cy="62165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pic>
          <p:nvPicPr>
            <p:cNvPr id="18" name="Picture 6" descr="http://m2.quanjing.com/2m/chineseview042/mhrf-cpmh-21582.jpg"/>
            <p:cNvPicPr>
              <a:picLocks noChangeAspect="1" noChangeArrowheads="1"/>
            </p:cNvPicPr>
            <p:nvPr/>
          </p:nvPicPr>
          <p:blipFill>
            <a:blip r:embed="rId5" cstate="print"/>
            <a:srcRect l="22029" r="20668"/>
            <a:stretch>
              <a:fillRect/>
            </a:stretch>
          </p:blipFill>
          <p:spPr bwMode="auto">
            <a:xfrm>
              <a:off x="2372411" y="769268"/>
              <a:ext cx="1948569" cy="192060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  <p:pic>
          <p:nvPicPr>
            <p:cNvPr id="19" name="Picture 10" descr="http://img.mp.itc.cn/upload/20160322/9aec156296e149feb85f06a89c3b7eb0_th.jpg"/>
            <p:cNvPicPr>
              <a:picLocks noChangeAspect="1" noChangeArrowheads="1"/>
            </p:cNvPicPr>
            <p:nvPr/>
          </p:nvPicPr>
          <p:blipFill>
            <a:blip r:embed="rId6" cstate="print"/>
            <a:srcRect l="9640" r="8187"/>
            <a:stretch>
              <a:fillRect/>
            </a:stretch>
          </p:blipFill>
          <p:spPr bwMode="auto">
            <a:xfrm>
              <a:off x="4320980" y="769268"/>
              <a:ext cx="2150145" cy="192060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  <p:sp>
          <p:nvSpPr>
            <p:cNvPr id="21" name="右箭头 20"/>
            <p:cNvSpPr/>
            <p:nvPr/>
          </p:nvSpPr>
          <p:spPr>
            <a:xfrm>
              <a:off x="6471125" y="1074481"/>
              <a:ext cx="1007880" cy="411694"/>
            </a:xfrm>
            <a:prstGeom prst="rightArrow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Picture 16" descr="http://source.juesheng.com/user/uploads/20140925/21691411632875.jpg"/>
            <p:cNvPicPr>
              <a:picLocks noChangeAspect="1" noChangeArrowheads="1"/>
            </p:cNvPicPr>
            <p:nvPr/>
          </p:nvPicPr>
          <p:blipFill>
            <a:blip r:embed="rId7" cstate="print"/>
            <a:srcRect l="8060" t="8333" r="4332" b="30849"/>
            <a:stretch>
              <a:fillRect/>
            </a:stretch>
          </p:blipFill>
          <p:spPr bwMode="auto">
            <a:xfrm flipH="1">
              <a:off x="6471125" y="1661041"/>
              <a:ext cx="2384843" cy="1042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  <p:pic>
          <p:nvPicPr>
            <p:cNvPr id="23" name="Picture 14" descr="http://pic2.ooopic.com/13/05/32/60b5OOOPICf2.jpg"/>
            <p:cNvPicPr>
              <a:picLocks noChangeAspect="1" noChangeArrowheads="1"/>
            </p:cNvPicPr>
            <p:nvPr/>
          </p:nvPicPr>
          <p:blipFill>
            <a:blip r:embed="rId8" cstate="print"/>
            <a:srcRect l="7510" t="19698" r="7379" b="55747"/>
            <a:stretch>
              <a:fillRect/>
            </a:stretch>
          </p:blipFill>
          <p:spPr bwMode="auto">
            <a:xfrm>
              <a:off x="6471125" y="769268"/>
              <a:ext cx="2384843" cy="8917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0712793027324_2.jpg"/>
          <p:cNvPicPr>
            <a:picLocks noChangeAspect="1"/>
          </p:cNvPicPr>
          <p:nvPr/>
        </p:nvPicPr>
        <p:blipFill>
          <a:blip r:embed="rId3" cstate="print"/>
          <a:srcRect t="5494" b="76114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pic>
        <p:nvPicPr>
          <p:cNvPr id="10" name="图片 9" descr="200712793027324_2.jpg"/>
          <p:cNvPicPr>
            <a:picLocks noChangeAspect="1"/>
          </p:cNvPicPr>
          <p:nvPr/>
        </p:nvPicPr>
        <p:blipFill>
          <a:blip r:embed="rId3" cstate="print"/>
          <a:srcRect t="4432"/>
          <a:stretch>
            <a:fillRect/>
          </a:stretch>
        </p:blipFill>
        <p:spPr>
          <a:xfrm>
            <a:off x="0" y="923122"/>
            <a:ext cx="9144000" cy="5934878"/>
          </a:xfrm>
          <a:prstGeom prst="rect">
            <a:avLst/>
          </a:prstGeom>
        </p:spPr>
      </p:pic>
      <p:sp>
        <p:nvSpPr>
          <p:cNvPr id="9" name="双波形 8"/>
          <p:cNvSpPr/>
          <p:nvPr/>
        </p:nvSpPr>
        <p:spPr>
          <a:xfrm>
            <a:off x="179512" y="231845"/>
            <a:ext cx="5940152" cy="1700808"/>
          </a:xfrm>
          <a:prstGeom prst="doubleWave">
            <a:avLst>
              <a:gd name="adj1" fmla="val 6250"/>
              <a:gd name="adj2" fmla="val 174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altLang="zh-CN" sz="3600" b="1" i="1" dirty="0">
                <a:solidFill>
                  <a:srgbClr val="FF0000"/>
                </a:solidFill>
              </a:rPr>
              <a:t>What is the best way to solve these problems?</a:t>
            </a:r>
            <a:endParaRPr lang="zh-CN" altLang="en-US" sz="3600" dirty="0">
              <a:solidFill>
                <a:srgbClr val="FF0000"/>
              </a:solidFill>
            </a:endParaRPr>
          </a:p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11" name="图片 10" descr="mp26478083_143909098709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737723"/>
            <a:ext cx="4637200" cy="3461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9115717"/>
  <p:tag name="MH_LIBRARY" val="GRAPHIC"/>
  <p:tag name="MH_ORDER" val="椭圆 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9115717"/>
  <p:tag name="MH_LIBRARY" val="GRAPHIC"/>
  <p:tag name="MH_ORDER" val="椭圆 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9115717"/>
  <p:tag name="MH_LIBRARY" val="GRAPHIC"/>
  <p:tag name="MH_ORDER" val="椭圆 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9115717"/>
  <p:tag name="MH_LIBRARY" val="GRAPHIC"/>
  <p:tag name="MH_ORDER" val="椭圆 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畅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流畅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17597</TotalTime>
  <Words>800</Words>
  <Application>Microsoft Office PowerPoint</Application>
  <PresentationFormat>全屏显示(4:3)</PresentationFormat>
  <Paragraphs>171</Paragraphs>
  <Slides>26</Slides>
  <Notes>19</Notes>
  <HiddenSlides>0</HiddenSlides>
  <MMClips>5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流畅</vt:lpstr>
      <vt:lpstr>1_流畅</vt:lpstr>
      <vt:lpstr>2_流畅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Justin</dc:creator>
  <cp:lastModifiedBy>Administrator</cp:lastModifiedBy>
  <cp:revision>277</cp:revision>
  <dcterms:created xsi:type="dcterms:W3CDTF">2016-06-12T03:44:57Z</dcterms:created>
  <dcterms:modified xsi:type="dcterms:W3CDTF">2017-12-01T00:08:50Z</dcterms:modified>
</cp:coreProperties>
</file>