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2"/>
  </p:notesMasterIdLst>
  <p:sldIdLst>
    <p:sldId id="303" r:id="rId4"/>
    <p:sldId id="292" r:id="rId5"/>
    <p:sldId id="256" r:id="rId6"/>
    <p:sldId id="304" r:id="rId7"/>
    <p:sldId id="289" r:id="rId8"/>
    <p:sldId id="291" r:id="rId9"/>
    <p:sldId id="264" r:id="rId10"/>
    <p:sldId id="266" r:id="rId11"/>
    <p:sldId id="265" r:id="rId12"/>
    <p:sldId id="293" r:id="rId13"/>
    <p:sldId id="294" r:id="rId14"/>
    <p:sldId id="261" r:id="rId15"/>
    <p:sldId id="302" r:id="rId16"/>
    <p:sldId id="299" r:id="rId17"/>
    <p:sldId id="305" r:id="rId18"/>
    <p:sldId id="297" r:id="rId19"/>
    <p:sldId id="298" r:id="rId20"/>
    <p:sldId id="268" r:id="rId21"/>
    <p:sldId id="269" r:id="rId22"/>
    <p:sldId id="270" r:id="rId23"/>
    <p:sldId id="271" r:id="rId24"/>
    <p:sldId id="278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0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18" autoAdjust="0"/>
  </p:normalViewPr>
  <p:slideViewPr>
    <p:cSldViewPr>
      <p:cViewPr>
        <p:scale>
          <a:sx n="60" d="100"/>
          <a:sy n="60" d="100"/>
        </p:scale>
        <p:origin x="-228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C5811-F534-4308-A065-617FD6EA1C45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DE579-12DC-4009-BCA5-6DB5D92F10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1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DE579-12DC-4009-BCA5-6DB5D92F104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79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32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2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5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98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5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55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1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01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98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68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9A0DB2DC-4C9A-4742-B13C-FB6460FD3503}" type="slidenum">
              <a:rPr lang="en-US" altLang="zh-CN" sz="1400" noProof="1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ea"/>
              </a:rPr>
              <a:pPr fontAlgn="base"/>
              <a:t>‹#›</a:t>
            </a:fld>
            <a:endParaRPr lang="en-US" altLang="zh-CN" sz="1400" noProof="1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90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4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54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76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6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66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4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99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90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30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20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4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7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2017/12/1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6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35838;&#20214;&#23450;&#31295;\3&#26085;&#19979;&#21320;\&#26032;&#24191;&#35199;&#38886;&#28789;\Module%203%20Unit%201%203.sw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file:///E:\&#35838;&#20214;&#23450;&#31295;\3&#26085;&#19979;&#21320;\&#26032;&#24191;&#35199;&#38886;&#28789;\Unit%201%20activity%203.mp3" TargetMode="External"/><Relationship Id="rId1" Type="http://schemas.microsoft.com/office/2007/relationships/media" Target="file:///E:\&#35838;&#20214;&#23450;&#31295;\3&#26085;&#19979;&#21320;\&#26032;&#24191;&#35199;&#38886;&#28789;\Unit%201%20activity%203.mp3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Unit3-01.avi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4.jpeg"/><Relationship Id="rId7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&#35838;&#20214;&#23450;&#31295;\3&#26085;&#19979;&#21320;\&#26032;&#24191;&#35199;&#38886;&#28789;\group%20work%20&#26032;.mp4" TargetMode="External"/><Relationship Id="rId1" Type="http://schemas.microsoft.com/office/2007/relationships/media" Target="file:///E:\&#35838;&#20214;&#23450;&#31295;\3&#26085;&#19979;&#21320;\&#26032;&#24191;&#35199;&#38886;&#28789;\group%20work%20&#26032;.mp4" TargetMode="Externa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4.jpeg"/><Relationship Id="rId7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file:///E:\&#35838;&#20214;&#23450;&#31295;\3&#26085;&#19979;&#21320;\&#26032;&#24191;&#35199;&#38886;&#28789;\Unit%201%20activity%201.mp3" TargetMode="External"/><Relationship Id="rId1" Type="http://schemas.openxmlformats.org/officeDocument/2006/relationships/audi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66" y="2259215"/>
            <a:ext cx="4151618" cy="3650081"/>
          </a:xfrm>
          <a:prstGeom prst="snip2Diag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92080" y="2891421"/>
            <a:ext cx="12266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4000" b="1" cap="none" spc="50" dirty="0" smtClean="0">
                <a:ln w="11430"/>
                <a:solidFill>
                  <a:srgbClr val="240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韦灵</a:t>
            </a:r>
            <a:endParaRPr lang="zh-CN" altLang="en-US" sz="4000" b="1" cap="none" spc="50" dirty="0">
              <a:ln w="11430"/>
              <a:solidFill>
                <a:srgbClr val="240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48064" y="4221088"/>
            <a:ext cx="34662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CN" altLang="en-US" sz="4000" b="1" cap="none" spc="50" dirty="0" smtClean="0">
                <a:ln w="11430"/>
                <a:solidFill>
                  <a:srgbClr val="240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广西柳州市</a:t>
            </a:r>
            <a:endParaRPr lang="en-US" altLang="zh-CN" sz="4000" b="1" cap="none" spc="50" dirty="0" smtClean="0">
              <a:ln w="11430"/>
              <a:solidFill>
                <a:srgbClr val="240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zh-CN" altLang="en-US" sz="4000" b="1" cap="none" spc="50" dirty="0" smtClean="0">
                <a:ln w="11430"/>
                <a:solidFill>
                  <a:srgbClr val="240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第二十四中学</a:t>
            </a:r>
            <a:endParaRPr lang="zh-CN" altLang="en-US" sz="4000" b="1" cap="none" spc="50" dirty="0">
              <a:ln w="11430"/>
              <a:solidFill>
                <a:srgbClr val="240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50392" y="1155171"/>
            <a:ext cx="54663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smtClean="0">
                <a:ln w="11430"/>
                <a:solidFill>
                  <a:srgbClr val="2403E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enjoy our class!</a:t>
            </a:r>
            <a:endParaRPr lang="zh-CN" altLang="en-US" sz="4800" b="1" cap="none" spc="0" dirty="0">
              <a:ln w="11430"/>
              <a:solidFill>
                <a:srgbClr val="2403E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4731" y="339563"/>
            <a:ext cx="84176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dirty="0">
                <a:ln w="11430"/>
                <a:solidFill>
                  <a:srgbClr val="2403E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第十二届初中英语课堂教学观摩培训</a:t>
            </a:r>
          </a:p>
        </p:txBody>
      </p:sp>
    </p:spTree>
    <p:extLst>
      <p:ext uri="{BB962C8B-B14F-4D97-AF65-F5344CB8AC3E}">
        <p14:creationId xmlns:p14="http://schemas.microsoft.com/office/powerpoint/2010/main" val="37826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9144"/>
            <a:ext cx="3779912" cy="26585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419144"/>
            <a:ext cx="4320480" cy="26585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6859" y="3573016"/>
            <a:ext cx="879618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There will be a baseball match </a:t>
            </a:r>
          </a:p>
          <a:p>
            <a:pPr algn="ctr"/>
            <a:r>
              <a:rPr lang="en-US" altLang="zh-C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 a volleyball match in </a:t>
            </a:r>
            <a:r>
              <a:rPr lang="en-US" altLang="zh-CN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Zhengjiang</a:t>
            </a:r>
            <a:r>
              <a:rPr lang="en-US" altLang="zh-CN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altLang="zh-CN" sz="4400" b="1" cap="none" spc="50" dirty="0" smtClean="0">
                <a:ln w="11430"/>
                <a:solidFill>
                  <a:srgbClr val="240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Stadium</a:t>
            </a:r>
            <a:r>
              <a:rPr lang="en-US" altLang="zh-CN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next week.</a:t>
            </a:r>
            <a:endParaRPr lang="zh-CN" alt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19"/>
          <p:cNvSpPr txBox="1"/>
          <p:nvPr/>
        </p:nvSpPr>
        <p:spPr>
          <a:xfrm>
            <a:off x="3602038" y="5628001"/>
            <a:ext cx="3596349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/′</a:t>
            </a:r>
            <a:r>
              <a:rPr lang="en-US" altLang="zh-CN" sz="2800" b="1" dirty="0" err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steidium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endParaRPr lang="en-US" altLang="zh-CN" sz="28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71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7779"/>
            <a:ext cx="4536504" cy="3001072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6" y="3883798"/>
            <a:ext cx="4987652" cy="22671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36096" y="4653136"/>
            <a:ext cx="24833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going to </a:t>
            </a:r>
            <a:endParaRPr lang="en-US" altLang="zh-CN" sz="3200" b="1" dirty="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</a:t>
            </a:r>
            <a:r>
              <a:rPr lang="en-US" altLang="zh-CN" sz="32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stadium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83568" y="1196752"/>
            <a:ext cx="28007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watching the </a:t>
            </a:r>
          </a:p>
          <a:p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match on TV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6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1450" y="4402778"/>
            <a:ext cx="8501122" cy="1066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zh-CN" sz="3200" b="1" dirty="0" smtClean="0">
                <a:latin typeface="Arial" panose="020B0604020202020204" pitchFamily="34" charset="0"/>
                <a:ea typeface="宋体" panose="02010600030101010101" pitchFamily="2" charset="-122"/>
              </a:rPr>
              <a:t>Watching the match on TV is ___________ than going to the stadium.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3535" y="285750"/>
            <a:ext cx="3000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easy--eas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ier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26360" y="285750"/>
            <a:ext cx="3574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safe--safe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4010" y="4344164"/>
            <a:ext cx="13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</a:rPr>
              <a:t>easier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6230" y="1576070"/>
            <a:ext cx="7845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comfortable--</a:t>
            </a:r>
            <a:r>
              <a:rPr lang="en-US" altLang="zh-CN" sz="3200" b="1" dirty="0">
                <a:solidFill>
                  <a:srgbClr val="FF0000"/>
                </a:solidFill>
              </a:rPr>
              <a:t>more</a:t>
            </a:r>
            <a:r>
              <a:rPr lang="en-US" altLang="zh-CN" sz="3200" b="1" dirty="0"/>
              <a:t> comfortable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3535" y="930910"/>
            <a:ext cx="3721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cheap--cheap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er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5072066" y="5404815"/>
            <a:ext cx="4247515" cy="921385"/>
            <a:chOff x="8100" y="8775"/>
            <a:chExt cx="6689" cy="1451"/>
          </a:xfrm>
        </p:grpSpPr>
        <p:sp>
          <p:nvSpPr>
            <p:cNvPr id="29" name="文本框 14"/>
            <p:cNvSpPr txBox="1"/>
            <p:nvPr/>
          </p:nvSpPr>
          <p:spPr>
            <a:xfrm>
              <a:off x="8100" y="8775"/>
              <a:ext cx="5208" cy="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boring</a:t>
              </a:r>
            </a:p>
          </p:txBody>
        </p:sp>
        <p:sp>
          <p:nvSpPr>
            <p:cNvPr id="12297" name="TextBox 18"/>
            <p:cNvSpPr txBox="1"/>
            <p:nvPr/>
          </p:nvSpPr>
          <p:spPr>
            <a:xfrm>
              <a:off x="8317" y="9404"/>
              <a:ext cx="647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en-US" altLang="zh-CN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rPr>
                <a:t>/′b</a:t>
              </a:r>
              <a:r>
                <a:rPr lang="zh-CN" altLang="en-US" sz="2800" b="1" dirty="0">
                  <a:solidFill>
                    <a:srgbClr val="FF0000"/>
                  </a:solidFill>
                  <a:latin typeface="+mj-lt"/>
                  <a:ea typeface="宋体" panose="02010600030101010101" pitchFamily="2" charset="-122"/>
                </a:rPr>
                <a:t>ɔ</a:t>
              </a:r>
              <a:r>
                <a:rPr lang="en-US" altLang="zh-CN" sz="2800" b="1" dirty="0">
                  <a:solidFill>
                    <a:srgbClr val="FF0000"/>
                  </a:solidFill>
                  <a:latin typeface="+mj-lt"/>
                  <a:ea typeface="宋体" panose="02010600030101010101" pitchFamily="2" charset="-122"/>
                </a:rPr>
                <a:t>:</a:t>
              </a:r>
              <a:r>
                <a:rPr lang="en-US" altLang="zh-CN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rPr>
                <a:t>r</a:t>
              </a:r>
              <a:r>
                <a:rPr lang="en-US" altLang="zh-CN" sz="2800" b="1" dirty="0">
                  <a:solidFill>
                    <a:srgbClr val="FF0000"/>
                  </a:solidFill>
                  <a:latin typeface="+mj-lt"/>
                  <a:ea typeface="宋体" panose="02010600030101010101" pitchFamily="2" charset="-122"/>
                </a:rPr>
                <a:t>i</a:t>
              </a:r>
              <a:r>
                <a:rPr lang="zh-CN" altLang="en-US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rPr>
                <a:t>ŋ</a:t>
              </a:r>
              <a:r>
                <a:rPr lang="en-US" altLang="zh-CN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rPr>
                <a:t>/</a:t>
              </a:r>
              <a:r>
                <a:rPr lang="zh-CN" altLang="en-US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rPr>
                <a:t>无聊的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080472" y="4345374"/>
            <a:ext cx="2832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+mj-lt"/>
              </a:rPr>
              <a:t>more</a:t>
            </a:r>
            <a:r>
              <a:rPr lang="en-US" altLang="zh-CN" sz="3200" b="1" dirty="0">
                <a:latin typeface="+mj-lt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+mj-lt"/>
              </a:rPr>
              <a:t>relaxing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356235" y="5509260"/>
            <a:ext cx="4112260" cy="906780"/>
            <a:chOff x="900" y="8902"/>
            <a:chExt cx="6476" cy="1428"/>
          </a:xfrm>
        </p:grpSpPr>
        <p:grpSp>
          <p:nvGrpSpPr>
            <p:cNvPr id="2" name="组合 15"/>
            <p:cNvGrpSpPr/>
            <p:nvPr/>
          </p:nvGrpSpPr>
          <p:grpSpPr>
            <a:xfrm>
              <a:off x="900" y="8902"/>
              <a:ext cx="6476" cy="1429"/>
              <a:chOff x="8115" y="3394"/>
              <a:chExt cx="6477" cy="1428"/>
            </a:xfrm>
          </p:grpSpPr>
          <p:sp>
            <p:nvSpPr>
              <p:cNvPr id="4111" name="TextBox 18"/>
              <p:cNvSpPr txBox="1"/>
              <p:nvPr/>
            </p:nvSpPr>
            <p:spPr>
              <a:xfrm>
                <a:off x="8115" y="4000"/>
                <a:ext cx="6477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lvl="0" eaLnBrk="1" hangingPunct="1"/>
                <a:r>
                  <a:rPr lang="en-US" altLang="zh-CN" sz="2800" b="1" dirty="0">
                    <a:solidFill>
                      <a:srgbClr val="0000FF"/>
                    </a:solidFill>
                    <a:latin typeface="+mj-lt"/>
                    <a:ea typeface="宋体" panose="02010600030101010101" pitchFamily="2" charset="-122"/>
                  </a:rPr>
                  <a:t>/r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+mj-lt"/>
                    <a:ea typeface="宋体" panose="02010600030101010101" pitchFamily="2" charset="-122"/>
                  </a:rPr>
                  <a:t>i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+mj-lt"/>
                    <a:ea typeface="宋体" panose="02010600030101010101" pitchFamily="2" charset="-122"/>
                  </a:rPr>
                  <a:t>′l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+mj-lt"/>
                    <a:ea typeface="宋体" panose="02010600030101010101" pitchFamily="2" charset="-122"/>
                  </a:rPr>
                  <a:t>æ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+mj-lt"/>
                    <a:ea typeface="宋体" panose="02010600030101010101" pitchFamily="2" charset="-122"/>
                  </a:rPr>
                  <a:t>ks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+mj-lt"/>
                    <a:ea typeface="宋体" panose="02010600030101010101" pitchFamily="2" charset="-122"/>
                  </a:rPr>
                  <a:t>i</a:t>
                </a:r>
                <a:r>
                  <a:rPr lang="zh-CN" altLang="en-US" sz="2800" b="1" dirty="0">
                    <a:solidFill>
                      <a:srgbClr val="0000FF"/>
                    </a:solidFill>
                    <a:latin typeface="+mj-lt"/>
                    <a:ea typeface="宋体" panose="02010600030101010101" pitchFamily="2" charset="-122"/>
                  </a:rPr>
                  <a:t>ŋ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+mj-lt"/>
                    <a:ea typeface="宋体" panose="02010600030101010101" pitchFamily="2" charset="-122"/>
                  </a:rPr>
                  <a:t>/ </a:t>
                </a:r>
                <a:endParaRPr lang="zh-CN" altLang="en-US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endParaRPr>
              </a:p>
            </p:txBody>
          </p:sp>
          <p:sp>
            <p:nvSpPr>
              <p:cNvPr id="4112" name="文本框 14"/>
              <p:cNvSpPr txBox="1"/>
              <p:nvPr/>
            </p:nvSpPr>
            <p:spPr>
              <a:xfrm>
                <a:off x="8117" y="3394"/>
                <a:ext cx="5209" cy="9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lvl="0" eaLnBrk="1" hangingPunct="1"/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relaxing</a:t>
                </a:r>
              </a:p>
            </p:txBody>
          </p:sp>
        </p:grpSp>
        <p:sp>
          <p:nvSpPr>
            <p:cNvPr id="15" name="TextBox 18"/>
            <p:cNvSpPr txBox="1"/>
            <p:nvPr/>
          </p:nvSpPr>
          <p:spPr>
            <a:xfrm>
              <a:off x="3376" y="9508"/>
              <a:ext cx="3276" cy="8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eaLnBrk="1" hangingPunct="1"/>
              <a:r>
                <a:rPr lang="zh-CN" altLang="en-US" sz="2800" b="1" dirty="0">
                  <a:solidFill>
                    <a:srgbClr val="0000FF"/>
                  </a:solidFill>
                  <a:latin typeface="+mj-lt"/>
                  <a:ea typeface="宋体" panose="02010600030101010101" pitchFamily="2" charset="-122"/>
                </a:rPr>
                <a:t>令人轻松的</a:t>
              </a:r>
            </a:p>
          </p:txBody>
        </p:sp>
      </p:grpSp>
      <p:sp>
        <p:nvSpPr>
          <p:cNvPr id="33" name="文本框 2"/>
          <p:cNvSpPr txBox="1"/>
          <p:nvPr/>
        </p:nvSpPr>
        <p:spPr>
          <a:xfrm>
            <a:off x="6150336" y="4357694"/>
            <a:ext cx="2832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+mj-lt"/>
              </a:rPr>
              <a:t>more</a:t>
            </a:r>
            <a:r>
              <a:rPr lang="en-US" altLang="zh-CN" sz="3200" b="1" dirty="0">
                <a:latin typeface="+mj-lt"/>
              </a:rPr>
              <a:t> </a:t>
            </a:r>
            <a:r>
              <a:rPr lang="en-US" altLang="zh-CN" sz="3200" b="1" dirty="0" smtClean="0">
                <a:solidFill>
                  <a:srgbClr val="0000FF"/>
                </a:solidFill>
                <a:latin typeface="+mj-lt"/>
              </a:rPr>
              <a:t>boring</a:t>
            </a:r>
            <a:endParaRPr lang="en-US" altLang="zh-CN" sz="32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80" y="2307746"/>
            <a:ext cx="2836540" cy="187648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61" y="2307746"/>
            <a:ext cx="2851471" cy="18984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89858" y="284208"/>
            <a:ext cx="7845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exciting--</a:t>
            </a:r>
            <a:r>
              <a:rPr lang="en-US" altLang="zh-CN" sz="3200" b="1" dirty="0">
                <a:solidFill>
                  <a:srgbClr val="FF0000"/>
                </a:solidFill>
              </a:rPr>
              <a:t>more</a:t>
            </a:r>
            <a:r>
              <a:rPr lang="en-US" altLang="zh-CN" sz="3200" b="1" dirty="0"/>
              <a:t> </a:t>
            </a:r>
            <a:r>
              <a:rPr lang="en-US" altLang="zh-CN" sz="3200" b="1" dirty="0" smtClean="0"/>
              <a:t>exciting</a:t>
            </a:r>
            <a:endParaRPr lang="en-US" altLang="zh-CN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64709" y="908720"/>
            <a:ext cx="7845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interesting--</a:t>
            </a:r>
            <a:r>
              <a:rPr lang="en-US" altLang="zh-CN" sz="3200" b="1" dirty="0">
                <a:solidFill>
                  <a:srgbClr val="FF0000"/>
                </a:solidFill>
              </a:rPr>
              <a:t>more</a:t>
            </a:r>
            <a:r>
              <a:rPr lang="en-US" altLang="zh-CN" sz="3200" b="1" dirty="0"/>
              <a:t> </a:t>
            </a:r>
            <a:r>
              <a:rPr lang="en-US" altLang="zh-CN" sz="3200" b="1" dirty="0" smtClean="0"/>
              <a:t>interesting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29730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" grpId="0"/>
      <p:bldP spid="3" grpId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10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9245" y="354314"/>
            <a:ext cx="2244683" cy="18745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Redocn_201207250919378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890"/>
          <a:stretch>
            <a:fillRect/>
          </a:stretch>
        </p:blipFill>
        <p:spPr>
          <a:xfrm>
            <a:off x="5561520" y="222571"/>
            <a:ext cx="2232248" cy="2138057"/>
          </a:xfrm>
          <a:prstGeom prst="rect">
            <a:avLst/>
          </a:prstGeom>
        </p:spPr>
      </p:pic>
      <p:sp>
        <p:nvSpPr>
          <p:cNvPr id="7" name="内容占位符 2"/>
          <p:cNvSpPr>
            <a:spLocks noGrp="1" noChangeArrowheads="1"/>
          </p:cNvSpPr>
          <p:nvPr/>
        </p:nvSpPr>
        <p:spPr>
          <a:xfrm>
            <a:off x="406678" y="2780928"/>
            <a:ext cx="8736330" cy="23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CN" b="1" i="1" dirty="0" smtClean="0">
              <a:solidFill>
                <a:srgbClr val="7030A0"/>
              </a:solidFill>
            </a:endParaRPr>
          </a:p>
        </p:txBody>
      </p:sp>
      <p:sp>
        <p:nvSpPr>
          <p:cNvPr id="8" name="内容占位符 2"/>
          <p:cNvSpPr>
            <a:spLocks noGrp="1" noChangeArrowheads="1"/>
          </p:cNvSpPr>
          <p:nvPr/>
        </p:nvSpPr>
        <p:spPr>
          <a:xfrm>
            <a:off x="443595" y="2492896"/>
            <a:ext cx="8736330" cy="103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zh-CN" sz="2800" b="1" i="1" dirty="0" smtClean="0">
                <a:solidFill>
                  <a:srgbClr val="7030A0"/>
                </a:solidFill>
              </a:rPr>
              <a:t>Volleyball match is more_______ than baseball match.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altLang="zh-CN" sz="2800" b="1" i="1" dirty="0" smtClean="0">
                <a:solidFill>
                  <a:srgbClr val="7030A0"/>
                </a:solidFill>
              </a:rPr>
              <a:t>Baseball match is more______ </a:t>
            </a:r>
            <a:r>
              <a:rPr lang="en-US" altLang="zh-CN" sz="2800" b="1" i="1">
                <a:solidFill>
                  <a:srgbClr val="7030A0"/>
                </a:solidFill>
              </a:rPr>
              <a:t>than </a:t>
            </a:r>
            <a:r>
              <a:rPr lang="en-US" altLang="zh-CN" sz="2800" b="1" i="1" smtClean="0">
                <a:solidFill>
                  <a:srgbClr val="7030A0"/>
                </a:solidFill>
              </a:rPr>
              <a:t>volleyball </a:t>
            </a:r>
            <a:r>
              <a:rPr lang="en-US" altLang="zh-CN" sz="2800" b="1" i="1" dirty="0">
                <a:solidFill>
                  <a:srgbClr val="7030A0"/>
                </a:solidFill>
              </a:rPr>
              <a:t>match </a:t>
            </a:r>
            <a:r>
              <a:rPr lang="en-US" altLang="zh-CN" sz="2800" b="1" i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1547574" y="3741240"/>
            <a:ext cx="6480810" cy="25181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 exciting  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interesting 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relaxing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enjoyable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popular  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 smtClean="0">
                <a:solidFill>
                  <a:srgbClr val="0000FF"/>
                </a:solidFill>
              </a:rPr>
              <a:t>expensive</a:t>
            </a:r>
            <a:endParaRPr lang="en-US" altLang="zh-CN" sz="3200" b="1" i="1" kern="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dangerous 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difficult...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400" b="1" i="1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epositphotos_29736281-Cartoon-Baseball-Play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150" y="5060950"/>
            <a:ext cx="1413510" cy="1614805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487045" y="1918970"/>
            <a:ext cx="6480810" cy="558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 exciting  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interesting 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relaxing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enjoyable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popular  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 smtClean="0">
                <a:solidFill>
                  <a:srgbClr val="0000FF"/>
                </a:solidFill>
              </a:rPr>
              <a:t>expensive</a:t>
            </a:r>
            <a:endParaRPr lang="en-US" altLang="zh-CN" sz="3200" b="1" i="1" kern="0" dirty="0">
              <a:solidFill>
                <a:srgbClr val="0000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dangerous    </a:t>
            </a:r>
            <a:r>
              <a:rPr lang="en-US" altLang="zh-CN" sz="32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32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difficult...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400" b="1" i="1" kern="0" dirty="0">
              <a:solidFill>
                <a:srgbClr val="0000FF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417195" y="-26035"/>
            <a:ext cx="4267199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CN" sz="4000" b="1" i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Pair-work</a:t>
            </a:r>
            <a:endParaRPr lang="zh-CN" altLang="en-US" sz="4000" b="1" i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64" name="Picture 20" descr="10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2280" y="1849120"/>
            <a:ext cx="1823085" cy="1596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1" descr="10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5890" y="4859655"/>
            <a:ext cx="1284605" cy="176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2" descr="10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9255" y="4987925"/>
            <a:ext cx="1898650" cy="1585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3" descr="104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9035" y="5025390"/>
            <a:ext cx="1891665" cy="1596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4" descr="104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2280" y="3445510"/>
            <a:ext cx="1708150" cy="1294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5" descr="运动男孩漫画矢量图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" y="4987925"/>
            <a:ext cx="1188720" cy="1633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Redocn_201207250919378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890"/>
          <a:stretch>
            <a:fillRect/>
          </a:stretch>
        </p:blipFill>
        <p:spPr>
          <a:xfrm>
            <a:off x="6110605" y="4981575"/>
            <a:ext cx="1851025" cy="1772920"/>
          </a:xfrm>
          <a:prstGeom prst="rect">
            <a:avLst/>
          </a:prstGeom>
        </p:spPr>
      </p:pic>
      <p:sp>
        <p:nvSpPr>
          <p:cNvPr id="2" name="内容占位符 2"/>
          <p:cNvSpPr txBox="1"/>
          <p:nvPr/>
        </p:nvSpPr>
        <p:spPr bwMode="auto">
          <a:xfrm>
            <a:off x="497205" y="4181475"/>
            <a:ext cx="6047740" cy="1446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3200" b="1" i="1" kern="0" dirty="0">
                <a:solidFill>
                  <a:srgbClr val="0000FF"/>
                </a:solidFill>
              </a:rPr>
              <a:t>safe</a:t>
            </a:r>
            <a:r>
              <a:rPr lang="en-US" altLang="zh-CN" sz="3200" b="1" i="1" kern="0" dirty="0">
                <a:solidFill>
                  <a:srgbClr val="FF0000"/>
                </a:solidFill>
              </a:rPr>
              <a:t>r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    cheap</a:t>
            </a:r>
            <a:r>
              <a:rPr lang="en-US" altLang="zh-CN" sz="3200" b="1" i="1" kern="0" dirty="0">
                <a:solidFill>
                  <a:srgbClr val="FF0000"/>
                </a:solidFill>
              </a:rPr>
              <a:t>er  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eas</a:t>
            </a:r>
            <a:r>
              <a:rPr lang="en-US" altLang="zh-CN" sz="3200" b="1" i="1" kern="0" dirty="0">
                <a:solidFill>
                  <a:srgbClr val="FF0000"/>
                </a:solidFill>
              </a:rPr>
              <a:t>ier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3200" b="1" i="1" kern="0" dirty="0">
              <a:solidFill>
                <a:srgbClr val="FF0000"/>
              </a:solidFill>
            </a:endParaRPr>
          </a:p>
        </p:txBody>
      </p:sp>
      <p:sp>
        <p:nvSpPr>
          <p:cNvPr id="15" name="内容占位符 2"/>
          <p:cNvSpPr>
            <a:spLocks noGrp="1" noChangeArrowheads="1"/>
          </p:cNvSpPr>
          <p:nvPr/>
        </p:nvSpPr>
        <p:spPr>
          <a:xfrm>
            <a:off x="487045" y="681990"/>
            <a:ext cx="8736330" cy="23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i="1" dirty="0" smtClean="0">
                <a:solidFill>
                  <a:srgbClr val="7030A0"/>
                </a:solidFill>
              </a:rPr>
              <a:t>A: Hey, _____. Which sport do you </a:t>
            </a:r>
            <a:r>
              <a:rPr lang="en-US" altLang="zh-CN" b="1" i="1" dirty="0" err="1" smtClean="0">
                <a:solidFill>
                  <a:srgbClr val="7030A0"/>
                </a:solidFill>
              </a:rPr>
              <a:t>like,____or</a:t>
            </a:r>
            <a:r>
              <a:rPr lang="en-US" altLang="zh-CN" b="1" i="1" dirty="0" smtClean="0">
                <a:solidFill>
                  <a:srgbClr val="7030A0"/>
                </a:solidFill>
              </a:rPr>
              <a:t>____?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i="1" dirty="0" smtClean="0">
                <a:solidFill>
                  <a:srgbClr val="7030A0"/>
                </a:solidFill>
              </a:rPr>
              <a:t>B: I like____. It is ____than____.</a:t>
            </a:r>
          </a:p>
          <a:p>
            <a:endParaRPr lang="en-US" altLang="zh-CN" b="1" i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/>
          <p:nvPr/>
        </p:nvSpPr>
        <p:spPr>
          <a:xfrm>
            <a:off x="942025" y="116632"/>
            <a:ext cx="8166479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Watch and answer questions.</a:t>
            </a:r>
            <a:endParaRPr lang="en-US" altLang="zh-CN" sz="4000" b="1" dirty="0">
              <a:solidFill>
                <a:srgbClr val="2403ED"/>
              </a:solidFill>
              <a:latin typeface="Arial" panose="020B0604020202020204" pitchFamily="34" charset="0"/>
            </a:endParaRPr>
          </a:p>
        </p:txBody>
      </p:sp>
      <p:pic>
        <p:nvPicPr>
          <p:cNvPr id="2" name="Module 3 Unit 1 3.swf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3952" y="692696"/>
            <a:ext cx="8598528" cy="4474405"/>
          </a:xfrm>
          <a:prstGeom prst="rect">
            <a:avLst/>
          </a:prstGeom>
        </p:spPr>
      </p:pic>
      <p:sp>
        <p:nvSpPr>
          <p:cNvPr id="11" name="Text Box 3"/>
          <p:cNvSpPr txBox="1"/>
          <p:nvPr/>
        </p:nvSpPr>
        <p:spPr>
          <a:xfrm>
            <a:off x="224449" y="5318977"/>
            <a:ext cx="8812047" cy="486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1. What matches do they mention(</a:t>
            </a:r>
            <a:r>
              <a:rPr lang="zh-CN" altLang="en-US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提到</a:t>
            </a:r>
            <a:r>
              <a:rPr lang="en-US" altLang="zh-CN" sz="32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 ?</a:t>
            </a:r>
            <a:endParaRPr lang="en-US" altLang="zh-CN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"/>
          <p:cNvSpPr txBox="1"/>
          <p:nvPr/>
        </p:nvSpPr>
        <p:spPr>
          <a:xfrm>
            <a:off x="606554" y="5805264"/>
            <a:ext cx="7846689" cy="8802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A football match, a tennis match and Olympics. 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6"/>
          <p:cNvSpPr>
            <a:spLocks noGrp="1"/>
          </p:cNvSpPr>
          <p:nvPr>
            <p:ph type="title"/>
          </p:nvPr>
        </p:nvSpPr>
        <p:spPr>
          <a:xfrm>
            <a:off x="600710" y="-155892"/>
            <a:ext cx="8229600" cy="1143000"/>
          </a:xfrm>
        </p:spPr>
        <p:txBody>
          <a:bodyPr wrap="square" lIns="91440" tIns="45720" rIns="91440" bIns="45720" anchor="ctr"/>
          <a:lstStyle/>
          <a:p>
            <a:pPr algn="l" eaLnBrk="1" hangingPunct="1"/>
            <a:r>
              <a:rPr lang="en-US" altLang="zh-CN" sz="32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Listen and </a:t>
            </a:r>
            <a:r>
              <a:rPr lang="en-US" altLang="zh-CN" sz="3200" b="1" i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check(</a:t>
            </a:r>
            <a:r>
              <a:rPr lang="en-US" altLang="zh-CN" sz="4000" b="1" i="1" dirty="0" smtClean="0">
                <a:solidFill>
                  <a:srgbClr val="6600CC"/>
                </a:solidFill>
                <a:latin typeface="Times New Roman" panose="02020603050405020304" pitchFamily="18" charset="0"/>
                <a:sym typeface="Wingdings 2"/>
              </a:rPr>
              <a:t></a:t>
            </a:r>
            <a:r>
              <a:rPr lang="en-US" altLang="zh-CN" sz="3200" b="1" i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) </a:t>
            </a:r>
            <a:r>
              <a:rPr lang="en-US" altLang="zh-CN" sz="3200" b="1" i="1" dirty="0">
                <a:solidFill>
                  <a:srgbClr val="6600CC"/>
                </a:solidFill>
                <a:latin typeface="Times New Roman" panose="02020603050405020304" pitchFamily="18" charset="0"/>
              </a:rPr>
              <a:t>the </a:t>
            </a:r>
            <a:r>
              <a:rPr lang="en-US" altLang="zh-CN" sz="3200" b="1" i="1" dirty="0" smtClean="0">
                <a:solidFill>
                  <a:srgbClr val="6600CC"/>
                </a:solidFill>
                <a:latin typeface="Times New Roman" panose="02020603050405020304" pitchFamily="18" charset="0"/>
              </a:rPr>
              <a:t>true sentences. </a:t>
            </a:r>
            <a:endParaRPr lang="en-US" altLang="zh-CN" sz="3200" b="1" i="1" dirty="0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0" name="Rectangle 3"/>
          <p:cNvSpPr>
            <a:spLocks noGrp="1"/>
          </p:cNvSpPr>
          <p:nvPr>
            <p:ph type="body" sz="half" idx="1"/>
          </p:nvPr>
        </p:nvSpPr>
        <p:spPr>
          <a:xfrm>
            <a:off x="609600" y="1162764"/>
            <a:ext cx="8534400" cy="3989943"/>
          </a:xfrm>
        </p:spPr>
        <p:txBody>
          <a:bodyPr wrap="square" lIns="91440" tIns="45720" rIns="91440" bIns="45720" anchor="t">
            <a:noAutofit/>
          </a:bodyPr>
          <a:lstStyle/>
          <a:p>
            <a:pPr>
              <a:buNone/>
            </a:pPr>
            <a:r>
              <a:rPr lang="en-US" altLang="zh-CN" sz="2800" b="1" kern="1200" dirty="0" smtClean="0"/>
              <a:t>1. </a:t>
            </a:r>
            <a:r>
              <a:rPr lang="en-US" altLang="zh-CN" sz="2800" b="1" kern="1200" dirty="0"/>
              <a:t>This week’s match is </a:t>
            </a:r>
            <a:r>
              <a:rPr lang="en-US" altLang="zh-CN" sz="2800" b="1" dirty="0">
                <a:solidFill>
                  <a:srgbClr val="FF0000"/>
                </a:solidFill>
              </a:rPr>
              <a:t>more exciting  </a:t>
            </a:r>
            <a:r>
              <a:rPr lang="en-US" altLang="zh-CN" sz="2800" b="1" kern="1200" dirty="0"/>
              <a:t>than last week’s.</a:t>
            </a:r>
          </a:p>
          <a:p>
            <a:pPr eaLnBrk="1" hangingPunct="1">
              <a:buNone/>
            </a:pPr>
            <a:r>
              <a:rPr lang="en-US" altLang="zh-CN" sz="2800" b="1" kern="1200" dirty="0" smtClean="0"/>
              <a:t>2. Tony plays table tennis yesterday. </a:t>
            </a:r>
          </a:p>
          <a:p>
            <a:pPr>
              <a:buNone/>
            </a:pPr>
            <a:r>
              <a:rPr lang="en-US" altLang="zh-CN" sz="2800" b="1" kern="1200" dirty="0" smtClean="0"/>
              <a:t>3. For </a:t>
            </a:r>
            <a:r>
              <a:rPr lang="en-US" altLang="zh-CN" sz="2800" b="1" kern="1200" dirty="0"/>
              <a:t>Tony, playing tennis is </a:t>
            </a:r>
            <a:r>
              <a:rPr lang="en-US" altLang="zh-CN" sz="2800" b="1" dirty="0">
                <a:solidFill>
                  <a:srgbClr val="FF0000"/>
                </a:solidFill>
              </a:rPr>
              <a:t>more enjoyable  </a:t>
            </a:r>
            <a:r>
              <a:rPr lang="en-US" altLang="zh-CN" sz="2800" b="1" kern="1200" dirty="0"/>
              <a:t>than watching matches on TV.</a:t>
            </a:r>
          </a:p>
          <a:p>
            <a:pPr>
              <a:buNone/>
            </a:pPr>
            <a:r>
              <a:rPr lang="en-US" altLang="zh-CN" sz="2800" b="1" kern="1200" dirty="0" smtClean="0"/>
              <a:t>4. </a:t>
            </a:r>
            <a:r>
              <a:rPr lang="en-US" altLang="zh-CN" sz="2800" b="1" kern="1200" dirty="0"/>
              <a:t>Watching the Olympics on TV was </a:t>
            </a:r>
            <a:r>
              <a:rPr lang="en-US" altLang="zh-CN" sz="2800" b="1" dirty="0">
                <a:solidFill>
                  <a:srgbClr val="FF0000"/>
                </a:solidFill>
              </a:rPr>
              <a:t>more expensive  </a:t>
            </a:r>
            <a:r>
              <a:rPr lang="en-US" altLang="zh-CN" sz="2800" b="1" kern="1200" dirty="0"/>
              <a:t>than buying tickets for the games.</a:t>
            </a:r>
          </a:p>
          <a:p>
            <a:pPr>
              <a:buNone/>
            </a:pPr>
            <a:r>
              <a:rPr lang="en-US" altLang="zh-CN" sz="2800" b="1" kern="1200" dirty="0"/>
              <a:t> </a:t>
            </a:r>
            <a:r>
              <a:rPr lang="en-US" altLang="zh-CN" sz="2800" b="1" dirty="0" smtClean="0"/>
              <a:t>5.</a:t>
            </a:r>
            <a:r>
              <a:rPr lang="en-US" altLang="zh-CN" sz="2800" b="1" kern="1200" dirty="0" smtClean="0"/>
              <a:t> </a:t>
            </a:r>
            <a:r>
              <a:rPr lang="en-US" altLang="zh-CN" sz="2800" b="1" kern="1200" dirty="0"/>
              <a:t>Going to the stadium was </a:t>
            </a:r>
            <a:r>
              <a:rPr lang="en-US" altLang="zh-CN" sz="2800" b="1" dirty="0">
                <a:solidFill>
                  <a:srgbClr val="FF0000"/>
                </a:solidFill>
              </a:rPr>
              <a:t>more difficult  </a:t>
            </a:r>
            <a:r>
              <a:rPr lang="en-US" altLang="zh-CN" sz="2800" b="1" kern="1200" dirty="0"/>
              <a:t>than staying at home.</a:t>
            </a:r>
          </a:p>
          <a:p>
            <a:pPr eaLnBrk="1" hangingPunct="1">
              <a:buNone/>
            </a:pPr>
            <a:r>
              <a:rPr lang="en-US" altLang="zh-CN" sz="2800" b="1" kern="1200" dirty="0"/>
              <a:t>  </a:t>
            </a:r>
          </a:p>
        </p:txBody>
      </p:sp>
      <p:sp>
        <p:nvSpPr>
          <p:cNvPr id="12291" name="Text Box 4"/>
          <p:cNvSpPr txBox="1"/>
          <p:nvPr/>
        </p:nvSpPr>
        <p:spPr>
          <a:xfrm>
            <a:off x="1752600" y="685800"/>
            <a:ext cx="914400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zh-CN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Unit 1 activity 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5" y="5013177"/>
            <a:ext cx="1619024" cy="1139656"/>
          </a:xfrm>
          <a:prstGeom prst="rect">
            <a:avLst/>
          </a:prstGeom>
        </p:spPr>
      </p:pic>
      <p:pic>
        <p:nvPicPr>
          <p:cNvPr id="11" name="Picture 2" descr="sports"/>
          <p:cNvPicPr>
            <a:picLocks noChangeAspect="1"/>
          </p:cNvPicPr>
          <p:nvPr/>
        </p:nvPicPr>
        <p:blipFill>
          <a:blip r:embed="rId5"/>
          <a:srcRect l="18671"/>
          <a:stretch>
            <a:fillRect/>
          </a:stretch>
        </p:blipFill>
        <p:spPr>
          <a:xfrm>
            <a:off x="1115616" y="5107456"/>
            <a:ext cx="5329287" cy="14923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107504" y="1198493"/>
            <a:ext cx="648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 2"/>
              </a:rPr>
              <a:t></a:t>
            </a:r>
            <a:endParaRPr lang="zh-CN" altLang="en-US" sz="3600" i="1" dirty="0">
              <a:solidFill>
                <a:prstClr val="black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8130" y="2206605"/>
            <a:ext cx="648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 2"/>
              </a:rPr>
              <a:t></a:t>
            </a:r>
            <a:endParaRPr lang="zh-CN" altLang="en-US" sz="3600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8130" y="4150821"/>
            <a:ext cx="648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i="1" dirty="0">
                <a:solidFill>
                  <a:srgbClr val="6600CC"/>
                </a:solidFill>
                <a:latin typeface="Times New Roman" panose="02020603050405020304" pitchFamily="18" charset="0"/>
                <a:sym typeface="Wingdings 2"/>
              </a:rPr>
              <a:t></a:t>
            </a:r>
            <a:endParaRPr lang="zh-CN" alt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7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lstStyle/>
          <a:p>
            <a:endParaRPr lang="zh-CN" altLang="en-US" dirty="0">
              <a:ea typeface="宋体" panose="02010600030101010101" pitchFamily="2" charset="-122"/>
            </a:endParaRPr>
          </a:p>
        </p:txBody>
      </p:sp>
      <p:pic>
        <p:nvPicPr>
          <p:cNvPr id="23555" name="内容占位符 3" descr="readTime_med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971550" y="-32385"/>
            <a:ext cx="4572000" cy="2560638"/>
          </a:xfrm>
        </p:spPr>
      </p:pic>
      <p:pic>
        <p:nvPicPr>
          <p:cNvPr id="23556" name="图片 4" descr="th (1)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250" y="2427605"/>
            <a:ext cx="3733800" cy="33353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960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文本框 12"/>
          <p:cNvSpPr txBox="1">
            <a:spLocks noChangeArrowheads="1"/>
          </p:cNvSpPr>
          <p:nvPr/>
        </p:nvSpPr>
        <p:spPr bwMode="auto">
          <a:xfrm>
            <a:off x="725488" y="317500"/>
            <a:ext cx="7534275" cy="829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800" b="1"/>
              <a:t>Can you find any rules(</a:t>
            </a:r>
            <a:r>
              <a:rPr lang="zh-CN" altLang="zh-CN" sz="4800" b="1"/>
              <a:t>规则</a:t>
            </a:r>
            <a:r>
              <a:rPr lang="en-US" altLang="zh-CN" sz="4800" b="1"/>
              <a:t>)?</a:t>
            </a:r>
          </a:p>
        </p:txBody>
      </p:sp>
      <p:sp>
        <p:nvSpPr>
          <p:cNvPr id="17411" name="文本框 3"/>
          <p:cNvSpPr txBox="1">
            <a:spLocks noChangeArrowheads="1"/>
          </p:cNvSpPr>
          <p:nvPr/>
        </p:nvSpPr>
        <p:spPr bwMode="auto">
          <a:xfrm>
            <a:off x="796925" y="1171575"/>
            <a:ext cx="7904163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b="1" dirty="0"/>
              <a:t>enjoyable-</a:t>
            </a:r>
            <a:r>
              <a:rPr lang="en-US" altLang="zh-CN" sz="3600" b="1" dirty="0" smtClean="0"/>
              <a:t>--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more</a:t>
            </a:r>
            <a:r>
              <a:rPr lang="en-US" altLang="zh-CN" sz="3600" b="1" dirty="0" smtClean="0"/>
              <a:t> enjoyable </a:t>
            </a:r>
            <a:endParaRPr lang="en-US" altLang="zh-CN" sz="3600" b="1" dirty="0"/>
          </a:p>
          <a:p>
            <a:r>
              <a:rPr lang="en-US" altLang="zh-CN" sz="3600" b="1" dirty="0"/>
              <a:t>exciting-</a:t>
            </a:r>
            <a:r>
              <a:rPr lang="en-US" altLang="zh-CN" sz="3600" b="1" dirty="0" smtClean="0"/>
              <a:t>--</a:t>
            </a:r>
          </a:p>
          <a:p>
            <a:r>
              <a:rPr lang="en-US" altLang="zh-CN" sz="3600" b="1" dirty="0" smtClean="0"/>
              <a:t>popular---</a:t>
            </a:r>
          </a:p>
          <a:p>
            <a:r>
              <a:rPr lang="en-US" altLang="zh-CN" sz="3600" b="1" dirty="0" smtClean="0"/>
              <a:t>relaxing---</a:t>
            </a:r>
          </a:p>
          <a:p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17412" name="文本框 1"/>
          <p:cNvSpPr txBox="1">
            <a:spLocks noChangeArrowheads="1"/>
          </p:cNvSpPr>
          <p:nvPr/>
        </p:nvSpPr>
        <p:spPr bwMode="auto">
          <a:xfrm>
            <a:off x="861695" y="3970338"/>
            <a:ext cx="8281988" cy="12369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latin typeface="Arial Black" panose="020B0A04020102020204" charset="0"/>
              </a:rPr>
              <a:t>more + </a:t>
            </a:r>
            <a:r>
              <a:rPr lang="en-US" altLang="zh-CN" sz="3600" b="1" dirty="0" err="1">
                <a:solidFill>
                  <a:srgbClr val="0000FF"/>
                </a:solidFill>
                <a:latin typeface="Arial Black" panose="020B0A04020102020204" charset="0"/>
              </a:rPr>
              <a:t>adj</a:t>
            </a:r>
            <a:r>
              <a:rPr lang="en-US" altLang="zh-CN" sz="3600" b="1" dirty="0">
                <a:solidFill>
                  <a:srgbClr val="0000FF"/>
                </a:solidFill>
                <a:latin typeface="Arial Black" panose="020B0A04020102020204" charset="0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latin typeface="Arial Black" panose="020B0A04020102020204" charset="0"/>
              </a:rPr>
              <a:t>（多音节和部分双音节形容词的比较级形式）</a:t>
            </a:r>
          </a:p>
        </p:txBody>
      </p:sp>
      <p:sp>
        <p:nvSpPr>
          <p:cNvPr id="2" name="矩形 1"/>
          <p:cNvSpPr/>
          <p:nvPr/>
        </p:nvSpPr>
        <p:spPr>
          <a:xfrm>
            <a:off x="3128614" y="1700808"/>
            <a:ext cx="2883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</a:rPr>
              <a:t>more</a:t>
            </a:r>
            <a:r>
              <a:rPr lang="en-US" altLang="zh-CN" sz="3600" b="1" dirty="0">
                <a:solidFill>
                  <a:prstClr val="black"/>
                </a:solidFill>
              </a:rPr>
              <a:t> 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exciting </a:t>
            </a:r>
            <a:endParaRPr lang="en-US" altLang="zh-CN" sz="3600" b="1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28614" y="2279570"/>
            <a:ext cx="2801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</a:rPr>
              <a:t>more</a:t>
            </a:r>
            <a:r>
              <a:rPr lang="en-US" altLang="zh-CN" sz="3600" b="1" dirty="0">
                <a:solidFill>
                  <a:prstClr val="black"/>
                </a:solidFill>
              </a:rPr>
              <a:t> popular</a:t>
            </a:r>
          </a:p>
        </p:txBody>
      </p:sp>
      <p:sp>
        <p:nvSpPr>
          <p:cNvPr id="4" name="矩形 3"/>
          <p:cNvSpPr/>
          <p:nvPr/>
        </p:nvSpPr>
        <p:spPr>
          <a:xfrm>
            <a:off x="3131840" y="2852936"/>
            <a:ext cx="2824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</a:rPr>
              <a:t>more</a:t>
            </a:r>
            <a:r>
              <a:rPr lang="en-US" altLang="zh-CN" sz="3600" b="1" dirty="0">
                <a:solidFill>
                  <a:prstClr val="black"/>
                </a:solidFill>
              </a:rPr>
              <a:t> relaxing</a:t>
            </a:r>
          </a:p>
        </p:txBody>
      </p:sp>
    </p:spTree>
    <p:extLst>
      <p:ext uri="{BB962C8B-B14F-4D97-AF65-F5344CB8AC3E}">
        <p14:creationId xmlns:p14="http://schemas.microsoft.com/office/powerpoint/2010/main" val="322845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5P58PICYdm_102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E7FFFF">
                  <a:alpha val="100000"/>
                </a:srgbClr>
              </a:clrFrom>
              <a:clrTo>
                <a:srgbClr val="E7FFFF">
                  <a:alpha val="100000"/>
                  <a:alpha val="0"/>
                </a:srgbClr>
              </a:clrTo>
            </a:clrChange>
          </a:blip>
          <a:srcRect l="1458" t="14358" r="1659" b="10260"/>
          <a:stretch>
            <a:fillRect/>
          </a:stretch>
        </p:blipFill>
        <p:spPr>
          <a:xfrm>
            <a:off x="585470" y="10795"/>
            <a:ext cx="8533130" cy="68357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37565" y="6190615"/>
            <a:ext cx="617220" cy="3803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088515" y="6190615"/>
            <a:ext cx="659130" cy="381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495040" y="6064250"/>
            <a:ext cx="729615" cy="5073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855210" y="6186805"/>
            <a:ext cx="646430" cy="33401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195060" y="6186805"/>
            <a:ext cx="673735" cy="384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414895" y="6186805"/>
            <a:ext cx="687070" cy="33401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39" name="文本框 11"/>
          <p:cNvSpPr txBox="1">
            <a:spLocks noChangeArrowheads="1"/>
          </p:cNvSpPr>
          <p:nvPr/>
        </p:nvSpPr>
        <p:spPr bwMode="auto">
          <a:xfrm>
            <a:off x="536575" y="5763260"/>
            <a:ext cx="4893945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cs typeface="Arial Black" panose="020B0A04020102020204" charset="0"/>
                <a:sym typeface="Wingdings" panose="05000000000000000000" charset="0"/>
              </a:rPr>
              <a:t>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Wingdings" panose="05000000000000000000" charset="0"/>
              </a:rPr>
              <a:t>beautiful</a:t>
            </a:r>
          </a:p>
        </p:txBody>
      </p:sp>
      <p:sp>
        <p:nvSpPr>
          <p:cNvPr id="18440" name="文本框 12"/>
          <p:cNvSpPr txBox="1">
            <a:spLocks noChangeArrowheads="1"/>
          </p:cNvSpPr>
          <p:nvPr/>
        </p:nvSpPr>
        <p:spPr bwMode="auto">
          <a:xfrm>
            <a:off x="1269365" y="5075555"/>
            <a:ext cx="5411470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Arial Black" panose="020B0A04020102020204" charset="0"/>
                <a:sym typeface="Wingdings" panose="05000000000000000000" charset="0"/>
              </a:rPr>
              <a:t>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expensive</a:t>
            </a:r>
          </a:p>
        </p:txBody>
      </p:sp>
      <p:sp>
        <p:nvSpPr>
          <p:cNvPr id="18442" name="文本框 28"/>
          <p:cNvSpPr txBox="1">
            <a:spLocks noChangeArrowheads="1"/>
          </p:cNvSpPr>
          <p:nvPr/>
        </p:nvSpPr>
        <p:spPr bwMode="auto">
          <a:xfrm>
            <a:off x="2364105" y="4547870"/>
            <a:ext cx="3929380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Arial Black" panose="020B0A04020102020204" charset="0"/>
                <a:sym typeface="Wingdings" panose="05000000000000000000" charset="0"/>
              </a:rPr>
              <a:t></a:t>
            </a:r>
            <a:r>
              <a:rPr lang="en-US" altLang="zh-CN" sz="4000" b="1" dirty="0">
                <a:latin typeface="Arial Black" panose="020B0A04020102020204" charset="0"/>
                <a:sym typeface="+mn-ea"/>
              </a:rPr>
              <a:t>dangerous</a:t>
            </a:r>
            <a:endParaRPr lang="en-US" altLang="zh-CN" sz="4000" b="1" dirty="0">
              <a:solidFill>
                <a:schemeClr val="tx1"/>
              </a:solidFill>
              <a:latin typeface="Arial Black" panose="020B0A04020102020204" charset="0"/>
            </a:endParaRPr>
          </a:p>
        </p:txBody>
      </p:sp>
      <p:sp>
        <p:nvSpPr>
          <p:cNvPr id="18437" name="文本框 2"/>
          <p:cNvSpPr txBox="1">
            <a:spLocks noChangeArrowheads="1"/>
          </p:cNvSpPr>
          <p:nvPr/>
        </p:nvSpPr>
        <p:spPr bwMode="auto">
          <a:xfrm>
            <a:off x="3489616" y="4020812"/>
            <a:ext cx="3997325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④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small</a:t>
            </a:r>
          </a:p>
        </p:txBody>
      </p:sp>
      <p:sp>
        <p:nvSpPr>
          <p:cNvPr id="29" name="文本框 13"/>
          <p:cNvSpPr txBox="1">
            <a:spLocks noChangeArrowheads="1"/>
          </p:cNvSpPr>
          <p:nvPr/>
        </p:nvSpPr>
        <p:spPr bwMode="auto">
          <a:xfrm>
            <a:off x="4425315" y="3577590"/>
            <a:ext cx="478790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⑤</a:t>
            </a:r>
            <a:r>
              <a:rPr lang="en-US" altLang="zh-CN" sz="4000" b="1" dirty="0" smtClean="0">
                <a:solidFill>
                  <a:schemeClr val="tx1"/>
                </a:solidFill>
                <a:latin typeface="Arial Black" panose="020B0A04020102020204" charset="0"/>
              </a:rPr>
              <a:t>old </a:t>
            </a:r>
          </a:p>
        </p:txBody>
      </p:sp>
      <p:sp>
        <p:nvSpPr>
          <p:cNvPr id="18441" name="文本框 13"/>
          <p:cNvSpPr txBox="1">
            <a:spLocks noChangeArrowheads="1"/>
          </p:cNvSpPr>
          <p:nvPr/>
        </p:nvSpPr>
        <p:spPr bwMode="auto">
          <a:xfrm>
            <a:off x="5360035" y="3062605"/>
            <a:ext cx="371094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Arial Black" panose="020B0A04020102020204" charset="0"/>
              </a:rPr>
              <a:t>⑥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hot</a:t>
            </a:r>
          </a:p>
        </p:txBody>
      </p:sp>
      <p:sp>
        <p:nvSpPr>
          <p:cNvPr id="18445" name="文本框 32"/>
          <p:cNvSpPr txBox="1">
            <a:spLocks noChangeArrowheads="1"/>
          </p:cNvSpPr>
          <p:nvPr/>
        </p:nvSpPr>
        <p:spPr bwMode="auto">
          <a:xfrm>
            <a:off x="6393815" y="2621280"/>
            <a:ext cx="2724785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⑦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……</a:t>
            </a:r>
          </a:p>
        </p:txBody>
      </p:sp>
      <p:sp>
        <p:nvSpPr>
          <p:cNvPr id="11" name="文本框 32"/>
          <p:cNvSpPr txBox="1">
            <a:spLocks noChangeArrowheads="1"/>
          </p:cNvSpPr>
          <p:nvPr/>
        </p:nvSpPr>
        <p:spPr bwMode="auto">
          <a:xfrm>
            <a:off x="6961505" y="2305050"/>
            <a:ext cx="2252345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⑧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……</a:t>
            </a:r>
          </a:p>
        </p:txBody>
      </p:sp>
      <p:sp>
        <p:nvSpPr>
          <p:cNvPr id="12" name="文本框 32"/>
          <p:cNvSpPr txBox="1">
            <a:spLocks noChangeArrowheads="1"/>
          </p:cNvSpPr>
          <p:nvPr/>
        </p:nvSpPr>
        <p:spPr bwMode="auto">
          <a:xfrm>
            <a:off x="7320280" y="1852930"/>
            <a:ext cx="226568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Arial Black" panose="020B0A04020102020204" charset="0"/>
              </a:rPr>
              <a:t>⑨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……</a:t>
            </a:r>
          </a:p>
        </p:txBody>
      </p:sp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7656830" y="1381760"/>
            <a:ext cx="2320290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Arial Black" panose="020B0A04020102020204" charset="0"/>
              </a:rPr>
              <a:t>⑩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……</a:t>
            </a:r>
          </a:p>
        </p:txBody>
      </p:sp>
      <p:sp>
        <p:nvSpPr>
          <p:cNvPr id="14" name="文本框 32"/>
          <p:cNvSpPr txBox="1">
            <a:spLocks noChangeArrowheads="1"/>
          </p:cNvSpPr>
          <p:nvPr/>
        </p:nvSpPr>
        <p:spPr bwMode="auto">
          <a:xfrm>
            <a:off x="7679028" y="825803"/>
            <a:ext cx="1606550" cy="690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  <a:cs typeface="Arial Unicode MS" panose="020B0604020202020204" charset="-122"/>
              </a:rPr>
              <a:t>⑪……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364490" y="-220345"/>
            <a:ext cx="6955155" cy="4690745"/>
            <a:chOff x="574" y="-347"/>
            <a:chExt cx="10953" cy="7387"/>
          </a:xfrm>
        </p:grpSpPr>
        <p:sp>
          <p:nvSpPr>
            <p:cNvPr id="2" name="椭圆 1"/>
            <p:cNvSpPr/>
            <p:nvPr/>
          </p:nvSpPr>
          <p:spPr>
            <a:xfrm>
              <a:off x="1417" y="-347"/>
              <a:ext cx="4649" cy="35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574" y="2918"/>
              <a:ext cx="4649" cy="41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327" y="2154"/>
              <a:ext cx="4649" cy="35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879" y="-295"/>
              <a:ext cx="4649" cy="35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14630" y="173990"/>
            <a:ext cx="6962140" cy="155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1. Change the following words into comparative adjectives. (</a:t>
            </a:r>
            <a:r>
              <a:rPr lang="zh-CN" altLang="zh-CN" sz="3200" b="1">
                <a:solidFill>
                  <a:srgbClr val="0000FF"/>
                </a:solidFill>
              </a:rPr>
              <a:t>将下列形容词变成比较级形式</a:t>
            </a:r>
            <a:r>
              <a:rPr lang="en-US" altLang="zh-CN" sz="32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98120" y="1736090"/>
            <a:ext cx="6962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2. </a:t>
            </a:r>
            <a:r>
              <a:rPr lang="en-US" sz="3200" b="1">
                <a:solidFill>
                  <a:srgbClr val="0000FF"/>
                </a:solidFill>
              </a:rPr>
              <a:t>40seconds</a:t>
            </a:r>
            <a:r>
              <a:rPr lang="zh-CN" altLang="en-US" sz="3200" b="1">
                <a:solidFill>
                  <a:srgbClr val="0000FF"/>
                </a:solidFill>
              </a:rPr>
              <a:t>！</a:t>
            </a:r>
            <a:r>
              <a:rPr lang="en-US" altLang="zh-CN" sz="3200" b="1">
                <a:solidFill>
                  <a:srgbClr val="0000FF"/>
                </a:solidFill>
              </a:rPr>
              <a:t>(</a:t>
            </a:r>
            <a:r>
              <a:rPr lang="zh-CN" altLang="en-US" sz="3200" b="1">
                <a:solidFill>
                  <a:srgbClr val="0000FF"/>
                </a:solidFill>
              </a:rPr>
              <a:t>每组</a:t>
            </a:r>
            <a:r>
              <a:rPr lang="en-US" altLang="zh-CN" sz="3200" b="1">
                <a:solidFill>
                  <a:srgbClr val="0000FF"/>
                </a:solidFill>
              </a:rPr>
              <a:t>40</a:t>
            </a:r>
            <a:r>
              <a:rPr lang="zh-CN" altLang="en-US" sz="3200" b="1">
                <a:solidFill>
                  <a:srgbClr val="0000FF"/>
                </a:solidFill>
              </a:rPr>
              <a:t>秒的时间</a:t>
            </a:r>
            <a:r>
              <a:rPr lang="en-US" altLang="zh-CN" sz="32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98120" y="2319655"/>
            <a:ext cx="6962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</a:rPr>
              <a:t>3. </a:t>
            </a:r>
            <a:r>
              <a:rPr lang="en-US" sz="3200" b="1">
                <a:solidFill>
                  <a:srgbClr val="0000FF"/>
                </a:solidFill>
              </a:rPr>
              <a:t>11 players</a:t>
            </a:r>
            <a:r>
              <a:rPr lang="zh-CN" altLang="en-US" sz="3200" b="1">
                <a:solidFill>
                  <a:srgbClr val="0000FF"/>
                </a:solidFill>
              </a:rPr>
              <a:t>！</a:t>
            </a:r>
            <a:r>
              <a:rPr lang="en-US" altLang="zh-CN" sz="3200" b="1">
                <a:solidFill>
                  <a:srgbClr val="0000FF"/>
                </a:solidFill>
              </a:rPr>
              <a:t>(</a:t>
            </a:r>
            <a:r>
              <a:rPr lang="zh-CN" altLang="en-US" sz="3200" b="1">
                <a:solidFill>
                  <a:srgbClr val="0000FF"/>
                </a:solidFill>
              </a:rPr>
              <a:t>每组</a:t>
            </a:r>
            <a:r>
              <a:rPr lang="en-US" sz="3200" b="1">
                <a:solidFill>
                  <a:srgbClr val="0000FF"/>
                </a:solidFill>
              </a:rPr>
              <a:t>11</a:t>
            </a:r>
            <a:r>
              <a:rPr lang="zh-CN" altLang="en-US" sz="3200" b="1">
                <a:solidFill>
                  <a:srgbClr val="0000FF"/>
                </a:solidFill>
              </a:rPr>
              <a:t>位运动员</a:t>
            </a:r>
            <a:r>
              <a:rPr lang="en-US" altLang="zh-CN" sz="3200" b="1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文本框 23"/>
          <p:cNvSpPr txBox="1"/>
          <p:nvPr/>
        </p:nvSpPr>
        <p:spPr>
          <a:xfrm rot="19740000">
            <a:off x="284480" y="3235960"/>
            <a:ext cx="2866390" cy="1438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Running Brains</a:t>
            </a:r>
          </a:p>
        </p:txBody>
      </p:sp>
    </p:spTree>
    <p:extLst>
      <p:ext uri="{BB962C8B-B14F-4D97-AF65-F5344CB8AC3E}">
        <p14:creationId xmlns:p14="http://schemas.microsoft.com/office/powerpoint/2010/main" val="13898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7" y="0"/>
            <a:ext cx="8829703" cy="5877272"/>
          </a:xfrm>
          <a:prstGeom prst="cloudCallout">
            <a:avLst>
              <a:gd name="adj1" fmla="val -14820"/>
              <a:gd name="adj2" fmla="val 39188"/>
            </a:avLst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3" y="323475"/>
            <a:ext cx="8657389" cy="5553797"/>
          </a:xfrm>
          <a:prstGeom prst="cloudCallout">
            <a:avLst>
              <a:gd name="adj1" fmla="val -17009"/>
              <a:gd name="adj2" fmla="val 46603"/>
            </a:avLst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6097"/>
            <a:ext cx="8136904" cy="4968552"/>
          </a:xfrm>
          <a:prstGeom prst="cloudCallout">
            <a:avLst>
              <a:gd name="adj1" fmla="val -21908"/>
              <a:gd name="adj2" fmla="val 46255"/>
            </a:avLst>
          </a:prstGeom>
        </p:spPr>
      </p:pic>
      <p:grpSp>
        <p:nvGrpSpPr>
          <p:cNvPr id="8" name="组合 7"/>
          <p:cNvGrpSpPr/>
          <p:nvPr/>
        </p:nvGrpSpPr>
        <p:grpSpPr>
          <a:xfrm>
            <a:off x="-1260648" y="-23026"/>
            <a:ext cx="10345920" cy="6858000"/>
            <a:chOff x="-990194" y="0"/>
            <a:chExt cx="10126963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19" y="0"/>
              <a:ext cx="885825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990194" y="1493049"/>
              <a:ext cx="74295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rgbClr val="0000FF"/>
                  </a:solidFill>
                </a:rPr>
                <a:t>Module 3 Sports</a:t>
              </a: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343555" y="3561397"/>
              <a:ext cx="4111923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r>
                <a:rPr lang="en-US" altLang="zh-CN" sz="2400" b="1" dirty="0">
                  <a:solidFill>
                    <a:srgbClr val="FF0000"/>
                  </a:solidFill>
                  <a:latin typeface="Arial Black" panose="020B0A04020102020204" charset="0"/>
                  <a:ea typeface="宋体" panose="02010600030101010101" pitchFamily="2" charset="-122"/>
                </a:rPr>
                <a:t>/in′d</a:t>
              </a:r>
              <a:r>
                <a:rPr lang="zh-CN" altLang="en-US" sz="2400" b="1" dirty="0">
                  <a:solidFill>
                    <a:srgbClr val="FF0000"/>
                  </a:solidFill>
                  <a:latin typeface="Arial Black" panose="020B0A04020102020204" charset="0"/>
                  <a:ea typeface="宋体" panose="02010600030101010101" pitchFamily="2" charset="-122"/>
                </a:rPr>
                <a:t>ʒɔ</a:t>
              </a:r>
              <a:r>
                <a:rPr lang="en-US" altLang="zh-CN" sz="2400" b="1" dirty="0">
                  <a:solidFill>
                    <a:srgbClr val="FF0000"/>
                  </a:solidFill>
                  <a:latin typeface="Arial Black" panose="020B0A04020102020204" charset="0"/>
                  <a:ea typeface="宋体" panose="02010600030101010101" pitchFamily="2" charset="-122"/>
                </a:rPr>
                <a:t>i</a:t>
              </a:r>
              <a:r>
                <a:rPr lang="zh-CN" altLang="en-US" sz="2400" b="1" dirty="0">
                  <a:solidFill>
                    <a:srgbClr val="FF0000"/>
                  </a:solidFill>
                  <a:latin typeface="Arial Black" panose="020B0A04020102020204" charset="0"/>
                  <a:ea typeface="宋体" panose="02010600030101010101" pitchFamily="2" charset="-122"/>
                </a:rPr>
                <a:t>ə</a:t>
              </a:r>
              <a:r>
                <a:rPr lang="en-US" altLang="zh-CN" sz="2400" b="1" dirty="0" err="1">
                  <a:solidFill>
                    <a:srgbClr val="FF0000"/>
                  </a:solidFill>
                  <a:latin typeface="Arial Black" panose="020B0A04020102020204" charset="0"/>
                  <a:ea typeface="宋体" panose="02010600030101010101" pitchFamily="2" charset="-122"/>
                </a:rPr>
                <a:t>bl</a:t>
              </a:r>
              <a:r>
                <a:rPr lang="en-US" altLang="zh-CN" sz="2400" b="1" dirty="0" smtClean="0">
                  <a:solidFill>
                    <a:srgbClr val="FF0000"/>
                  </a:solidFill>
                  <a:latin typeface="Arial Black" panose="020B0A04020102020204" charset="0"/>
                  <a:ea typeface="宋体" panose="02010600030101010101" pitchFamily="2" charset="-122"/>
                </a:rPr>
                <a:t>/</a:t>
              </a:r>
              <a:endParaRPr lang="zh-CN" altLang="en-US" sz="2400" b="1" dirty="0">
                <a:solidFill>
                  <a:srgbClr val="FF0000"/>
                </a:solidFill>
                <a:latin typeface="Arial Black" panose="020B0A04020102020204" charset="0"/>
                <a:ea typeface="宋体" panose="02010600030101010101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7842" y="4677818"/>
              <a:ext cx="7715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</a:rPr>
                <a:t>执教者：柳州市第二十四中学  韦灵</a:t>
              </a:r>
              <a:endParaRPr lang="zh-CN" altLang="en-US" sz="2800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35425" y="2492896"/>
              <a:ext cx="532859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00FF"/>
                  </a:solidFill>
                </a:rPr>
                <a:t>Unit1 Nothing is </a:t>
              </a:r>
              <a:r>
                <a:rPr lang="en-US" altLang="zh-CN" sz="3200" b="1" dirty="0">
                  <a:solidFill>
                    <a:srgbClr val="FF0000"/>
                  </a:solidFill>
                </a:rPr>
                <a:t>more</a:t>
              </a:r>
              <a:r>
                <a:rPr lang="en-US" altLang="zh-CN" sz="3200" b="1" dirty="0">
                  <a:solidFill>
                    <a:srgbClr val="0000FF"/>
                  </a:solidFill>
                </a:rPr>
                <a:t> </a:t>
              </a:r>
            </a:p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</a:rPr>
                <a:t>enjoyable</a:t>
              </a:r>
              <a:r>
                <a:rPr lang="en-US" altLang="zh-CN" sz="3200" b="1" dirty="0">
                  <a:solidFill>
                    <a:srgbClr val="0000FF"/>
                  </a:solidFill>
                </a:rPr>
                <a:t> than playing tennis.</a:t>
              </a:r>
              <a:endParaRPr lang="zh-CN" altLang="en-US" sz="32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9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5P58PICYdm_1024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7FFFF">
                  <a:alpha val="100000"/>
                </a:srgbClr>
              </a:clrFrom>
              <a:clrTo>
                <a:srgbClr val="E7FFFF">
                  <a:alpha val="100000"/>
                  <a:alpha val="0"/>
                </a:srgbClr>
              </a:clrTo>
            </a:clrChange>
          </a:blip>
          <a:srcRect l="1458" t="14358" r="1659" b="10260"/>
          <a:stretch>
            <a:fillRect/>
          </a:stretch>
        </p:blipFill>
        <p:spPr>
          <a:xfrm>
            <a:off x="585470" y="10795"/>
            <a:ext cx="8533130" cy="68357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37565" y="6190615"/>
            <a:ext cx="617220" cy="3803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088515" y="6190615"/>
            <a:ext cx="659130" cy="381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495040" y="6064250"/>
            <a:ext cx="729615" cy="5073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855210" y="6186805"/>
            <a:ext cx="646430" cy="33401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195060" y="6186805"/>
            <a:ext cx="673735" cy="384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414895" y="6186805"/>
            <a:ext cx="687070" cy="33401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39" name="文本框 11"/>
          <p:cNvSpPr txBox="1">
            <a:spLocks noChangeArrowheads="1"/>
          </p:cNvSpPr>
          <p:nvPr/>
        </p:nvSpPr>
        <p:spPr bwMode="auto">
          <a:xfrm>
            <a:off x="536575" y="5763260"/>
            <a:ext cx="4893945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cs typeface="Arial Black" panose="020B0A04020102020204" charset="0"/>
                <a:sym typeface="Wingdings" panose="05000000000000000000" charset="0"/>
              </a:rPr>
              <a:t>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Wingdings" panose="05000000000000000000" charset="0"/>
              </a:rPr>
              <a:t>exciting</a:t>
            </a:r>
          </a:p>
        </p:txBody>
      </p:sp>
      <p:sp>
        <p:nvSpPr>
          <p:cNvPr id="18440" name="文本框 12"/>
          <p:cNvSpPr txBox="1">
            <a:spLocks noChangeArrowheads="1"/>
          </p:cNvSpPr>
          <p:nvPr/>
        </p:nvSpPr>
        <p:spPr bwMode="auto">
          <a:xfrm>
            <a:off x="1269365" y="5219065"/>
            <a:ext cx="5411470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Arial Black" panose="020B0A04020102020204" charset="0"/>
                <a:sym typeface="Wingdings" panose="05000000000000000000" charset="0"/>
              </a:rPr>
              <a:t>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expensive</a:t>
            </a:r>
          </a:p>
        </p:txBody>
      </p:sp>
      <p:sp>
        <p:nvSpPr>
          <p:cNvPr id="18442" name="文本框 28"/>
          <p:cNvSpPr txBox="1">
            <a:spLocks noChangeArrowheads="1"/>
          </p:cNvSpPr>
          <p:nvPr/>
        </p:nvSpPr>
        <p:spPr bwMode="auto">
          <a:xfrm>
            <a:off x="2005330" y="4691380"/>
            <a:ext cx="3929380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Arial Black" panose="020B0A04020102020204" charset="0"/>
                <a:sym typeface="Wingdings" panose="05000000000000000000" charset="0"/>
              </a:rPr>
              <a:t></a:t>
            </a:r>
            <a:r>
              <a:rPr lang="en-US" altLang="zh-CN" sz="4000" b="1" dirty="0">
                <a:latin typeface="Arial Black" panose="020B0A04020102020204" charset="0"/>
                <a:sym typeface="+mn-ea"/>
              </a:rPr>
              <a:t>relaxing</a:t>
            </a:r>
            <a:endParaRPr lang="en-US" altLang="zh-CN" sz="4000" b="1" dirty="0">
              <a:solidFill>
                <a:schemeClr val="tx1"/>
              </a:solidFill>
              <a:latin typeface="Arial Black" panose="020B0A04020102020204" charset="0"/>
            </a:endParaRPr>
          </a:p>
        </p:txBody>
      </p:sp>
      <p:sp>
        <p:nvSpPr>
          <p:cNvPr id="18437" name="文本框 2"/>
          <p:cNvSpPr txBox="1">
            <a:spLocks noChangeArrowheads="1"/>
          </p:cNvSpPr>
          <p:nvPr/>
        </p:nvSpPr>
        <p:spPr bwMode="auto">
          <a:xfrm>
            <a:off x="3064801" y="4224012"/>
            <a:ext cx="3997325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④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dangerous</a:t>
            </a:r>
          </a:p>
        </p:txBody>
      </p:sp>
      <p:sp>
        <p:nvSpPr>
          <p:cNvPr id="29" name="文本框 13"/>
          <p:cNvSpPr txBox="1">
            <a:spLocks noChangeArrowheads="1"/>
          </p:cNvSpPr>
          <p:nvPr/>
        </p:nvSpPr>
        <p:spPr bwMode="auto">
          <a:xfrm>
            <a:off x="3851275" y="3792855"/>
            <a:ext cx="478790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⑤</a:t>
            </a:r>
            <a:r>
              <a:rPr lang="en-US" altLang="zh-CN" sz="4000" b="1" dirty="0" smtClean="0">
                <a:solidFill>
                  <a:schemeClr val="tx1"/>
                </a:solidFill>
                <a:latin typeface="Arial Black" panose="020B0A04020102020204" charset="0"/>
              </a:rPr>
              <a:t>comfortable</a:t>
            </a:r>
          </a:p>
        </p:txBody>
      </p:sp>
      <p:sp>
        <p:nvSpPr>
          <p:cNvPr id="18441" name="文本框 13"/>
          <p:cNvSpPr txBox="1">
            <a:spLocks noChangeArrowheads="1"/>
          </p:cNvSpPr>
          <p:nvPr/>
        </p:nvSpPr>
        <p:spPr bwMode="auto">
          <a:xfrm>
            <a:off x="5120640" y="3195320"/>
            <a:ext cx="371094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Arial Black" panose="020B0A04020102020204" charset="0"/>
              </a:rPr>
              <a:t>⑥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popular</a:t>
            </a:r>
          </a:p>
        </p:txBody>
      </p:sp>
      <p:sp>
        <p:nvSpPr>
          <p:cNvPr id="18445" name="文本框 32"/>
          <p:cNvSpPr txBox="1">
            <a:spLocks noChangeArrowheads="1"/>
          </p:cNvSpPr>
          <p:nvPr/>
        </p:nvSpPr>
        <p:spPr bwMode="auto">
          <a:xfrm>
            <a:off x="6106795" y="2693035"/>
            <a:ext cx="2724785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⑦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safe</a:t>
            </a:r>
          </a:p>
        </p:txBody>
      </p:sp>
      <p:sp>
        <p:nvSpPr>
          <p:cNvPr id="11" name="文本框 32"/>
          <p:cNvSpPr txBox="1">
            <a:spLocks noChangeArrowheads="1"/>
          </p:cNvSpPr>
          <p:nvPr/>
        </p:nvSpPr>
        <p:spPr bwMode="auto">
          <a:xfrm>
            <a:off x="6961505" y="2161540"/>
            <a:ext cx="2323465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⑧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large</a:t>
            </a:r>
          </a:p>
        </p:txBody>
      </p:sp>
      <p:sp>
        <p:nvSpPr>
          <p:cNvPr id="12" name="文本框 32"/>
          <p:cNvSpPr txBox="1">
            <a:spLocks noChangeArrowheads="1"/>
          </p:cNvSpPr>
          <p:nvPr/>
        </p:nvSpPr>
        <p:spPr bwMode="auto">
          <a:xfrm>
            <a:off x="7105015" y="1637665"/>
            <a:ext cx="226568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Arial Black" panose="020B0A04020102020204" charset="0"/>
              </a:rPr>
              <a:t>⑨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wide</a:t>
            </a:r>
          </a:p>
        </p:txBody>
      </p:sp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7531735" y="1164590"/>
            <a:ext cx="2320290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Arial Black" panose="020B0A04020102020204" charset="0"/>
              </a:rPr>
              <a:t>⑩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tall</a:t>
            </a:r>
          </a:p>
        </p:txBody>
      </p:sp>
      <p:sp>
        <p:nvSpPr>
          <p:cNvPr id="14" name="文本框 32"/>
          <p:cNvSpPr txBox="1">
            <a:spLocks noChangeArrowheads="1"/>
          </p:cNvSpPr>
          <p:nvPr/>
        </p:nvSpPr>
        <p:spPr bwMode="auto">
          <a:xfrm>
            <a:off x="7392035" y="681990"/>
            <a:ext cx="2027555" cy="690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  <a:cs typeface="Arial Unicode MS" panose="020B0604020202020204" charset="-122"/>
              </a:rPr>
              <a:t>⑪old</a:t>
            </a:r>
          </a:p>
        </p:txBody>
      </p:sp>
      <p:sp>
        <p:nvSpPr>
          <p:cNvPr id="2" name="椭圆 1"/>
          <p:cNvSpPr/>
          <p:nvPr/>
        </p:nvSpPr>
        <p:spPr>
          <a:xfrm>
            <a:off x="899795" y="-220345"/>
            <a:ext cx="2952115" cy="22815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094480" y="-428625"/>
            <a:ext cx="3320415" cy="22815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 rot="19680000">
            <a:off x="1247140" y="2957195"/>
            <a:ext cx="1783715" cy="98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Go! Go!</a:t>
            </a: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Go!</a:t>
            </a:r>
          </a:p>
        </p:txBody>
      </p:sp>
      <p:sp>
        <p:nvSpPr>
          <p:cNvPr id="19" name="文本框 18"/>
          <p:cNvSpPr txBox="1"/>
          <p:nvPr/>
        </p:nvSpPr>
        <p:spPr>
          <a:xfrm rot="19980000">
            <a:off x="2767330" y="1948815"/>
            <a:ext cx="2185670" cy="98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Go </a:t>
            </a: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ahead!</a:t>
            </a:r>
          </a:p>
        </p:txBody>
      </p:sp>
      <p:sp>
        <p:nvSpPr>
          <p:cNvPr id="25" name="矩形 24"/>
          <p:cNvSpPr/>
          <p:nvPr/>
        </p:nvSpPr>
        <p:spPr>
          <a:xfrm>
            <a:off x="988695" y="78740"/>
            <a:ext cx="5851525" cy="15589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change these words into comparative adjectives. 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请将这</a:t>
            </a:r>
          </a:p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些词变成形容词比较级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342900" y="4297998"/>
            <a:ext cx="1177925" cy="920750"/>
          </a:xfrm>
          <a:prstGeom prst="bevel">
            <a:avLst>
              <a:gd name="adj" fmla="val 13574"/>
            </a:avLst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Arial Black" panose="020B0A04020102020204" charset="0"/>
                <a:ea typeface="汉仪行楷简" pitchFamily="49" charset="-122"/>
              </a:rPr>
              <a:t>Go</a:t>
            </a:r>
            <a:endParaRPr lang="zh-CN" altLang="en-US" sz="4800" b="1">
              <a:solidFill>
                <a:srgbClr val="FF0000"/>
              </a:solidFill>
              <a:latin typeface="Arial Black" panose="020B0A04020102020204" charset="0"/>
              <a:ea typeface="汉仪行楷简" pitchFamily="49" charset="-122"/>
            </a:endParaRPr>
          </a:p>
        </p:txBody>
      </p:sp>
      <p:grpSp>
        <p:nvGrpSpPr>
          <p:cNvPr id="27" name="Group 11"/>
          <p:cNvGrpSpPr/>
          <p:nvPr/>
        </p:nvGrpSpPr>
        <p:grpSpPr bwMode="auto">
          <a:xfrm>
            <a:off x="211455" y="280670"/>
            <a:ext cx="587572" cy="3482492"/>
            <a:chOff x="3515" y="1955"/>
            <a:chExt cx="403" cy="2376"/>
          </a:xfrm>
        </p:grpSpPr>
        <p:sp>
          <p:nvSpPr>
            <p:cNvPr id="18452" name="Rectangle 13"/>
            <p:cNvSpPr>
              <a:spLocks noChangeArrowheads="1"/>
            </p:cNvSpPr>
            <p:nvPr/>
          </p:nvSpPr>
          <p:spPr bwMode="auto">
            <a:xfrm>
              <a:off x="3515" y="2045"/>
              <a:ext cx="136" cy="545"/>
            </a:xfrm>
            <a:prstGeom prst="rect">
              <a:avLst/>
            </a:prstGeom>
            <a:solidFill>
              <a:srgbClr val="00CC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53" name="Rectangle 14"/>
            <p:cNvSpPr>
              <a:spLocks noChangeArrowheads="1"/>
            </p:cNvSpPr>
            <p:nvPr/>
          </p:nvSpPr>
          <p:spPr bwMode="auto">
            <a:xfrm>
              <a:off x="3515" y="2590"/>
              <a:ext cx="136" cy="54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54" name="Rectangle 15"/>
            <p:cNvSpPr>
              <a:spLocks noChangeArrowheads="1"/>
            </p:cNvSpPr>
            <p:nvPr/>
          </p:nvSpPr>
          <p:spPr bwMode="auto">
            <a:xfrm>
              <a:off x="3515" y="3135"/>
              <a:ext cx="136" cy="54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55" name="Rectangle 16"/>
            <p:cNvSpPr>
              <a:spLocks noChangeArrowheads="1"/>
            </p:cNvSpPr>
            <p:nvPr/>
          </p:nvSpPr>
          <p:spPr bwMode="auto">
            <a:xfrm>
              <a:off x="3515" y="3678"/>
              <a:ext cx="136" cy="545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651" y="1955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40</a:t>
              </a: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3651" y="2454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30</a:t>
              </a: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651" y="3026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20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3651" y="3560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10</a:t>
              </a: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3651" y="4102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00</a:t>
              </a:r>
            </a:p>
          </p:txBody>
        </p:sp>
      </p:grpSp>
      <p:grpSp>
        <p:nvGrpSpPr>
          <p:cNvPr id="34" name="Group 26"/>
          <p:cNvGrpSpPr/>
          <p:nvPr/>
        </p:nvGrpSpPr>
        <p:grpSpPr bwMode="auto">
          <a:xfrm>
            <a:off x="5344795" y="5407978"/>
            <a:ext cx="3808413" cy="1401762"/>
            <a:chOff x="4173" y="2491"/>
            <a:chExt cx="2299" cy="884"/>
          </a:xfrm>
        </p:grpSpPr>
        <p:sp>
          <p:nvSpPr>
            <p:cNvPr id="18450" name="Text Box 27"/>
            <p:cNvSpPr txBox="1">
              <a:spLocks noChangeArrowheads="1"/>
            </p:cNvSpPr>
            <p:nvPr/>
          </p:nvSpPr>
          <p:spPr bwMode="auto">
            <a:xfrm>
              <a:off x="4173" y="2734"/>
              <a:ext cx="1643" cy="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000" b="1" i="1">
                  <a:solidFill>
                    <a:schemeClr val="bg1"/>
                  </a:solidFill>
                  <a:ea typeface="汉仪魏碑简" pitchFamily="49" charset="-122"/>
                </a:rPr>
                <a:t>Time’s up!</a:t>
              </a:r>
            </a:p>
          </p:txBody>
        </p:sp>
        <p:pic>
          <p:nvPicPr>
            <p:cNvPr id="18451" name="Picture 28" descr="AG00040_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950868">
              <a:off x="5675" y="2491"/>
              <a:ext cx="797" cy="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1431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39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倒计时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时间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mph" presetSubtype="0" repeatCount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66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开始计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5P58PICYdm_1024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E7FFFF">
                  <a:alpha val="100000"/>
                </a:srgbClr>
              </a:clrFrom>
              <a:clrTo>
                <a:srgbClr val="E7FFFF">
                  <a:alpha val="100000"/>
                  <a:alpha val="0"/>
                </a:srgbClr>
              </a:clrTo>
            </a:clrChange>
          </a:blip>
          <a:srcRect l="1458" t="14358" r="1659" b="10260"/>
          <a:stretch>
            <a:fillRect/>
          </a:stretch>
        </p:blipFill>
        <p:spPr>
          <a:xfrm>
            <a:off x="585470" y="10795"/>
            <a:ext cx="8533130" cy="683577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837565" y="6190615"/>
            <a:ext cx="617220" cy="3803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088515" y="6190615"/>
            <a:ext cx="659130" cy="381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495040" y="6064250"/>
            <a:ext cx="729615" cy="50736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855210" y="6186805"/>
            <a:ext cx="646430" cy="33401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195060" y="6186805"/>
            <a:ext cx="673735" cy="3841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414895" y="6186805"/>
            <a:ext cx="687070" cy="33401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39" name="文本框 11"/>
          <p:cNvSpPr txBox="1">
            <a:spLocks noChangeArrowheads="1"/>
          </p:cNvSpPr>
          <p:nvPr/>
        </p:nvSpPr>
        <p:spPr bwMode="auto">
          <a:xfrm>
            <a:off x="536575" y="5763260"/>
            <a:ext cx="4893945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cs typeface="Arial Black" panose="020B0A04020102020204" charset="0"/>
                <a:sym typeface="Wingdings" panose="05000000000000000000" charset="0"/>
              </a:rPr>
              <a:t>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  <a:sym typeface="Wingdings" panose="05000000000000000000" charset="0"/>
              </a:rPr>
              <a:t>enjoyable</a:t>
            </a:r>
          </a:p>
        </p:txBody>
      </p:sp>
      <p:sp>
        <p:nvSpPr>
          <p:cNvPr id="18440" name="文本框 12"/>
          <p:cNvSpPr txBox="1">
            <a:spLocks noChangeArrowheads="1"/>
          </p:cNvSpPr>
          <p:nvPr/>
        </p:nvSpPr>
        <p:spPr bwMode="auto">
          <a:xfrm>
            <a:off x="1269365" y="5219065"/>
            <a:ext cx="5411470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Arial Black" panose="020B0A04020102020204" charset="0"/>
                <a:sym typeface="Wingdings" panose="05000000000000000000" charset="0"/>
              </a:rPr>
              <a:t>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exciting</a:t>
            </a:r>
          </a:p>
        </p:txBody>
      </p:sp>
      <p:sp>
        <p:nvSpPr>
          <p:cNvPr id="18442" name="文本框 28"/>
          <p:cNvSpPr txBox="1">
            <a:spLocks noChangeArrowheads="1"/>
          </p:cNvSpPr>
          <p:nvPr/>
        </p:nvSpPr>
        <p:spPr bwMode="auto">
          <a:xfrm>
            <a:off x="2005330" y="4691380"/>
            <a:ext cx="3929380" cy="784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4400" b="1" dirty="0">
                <a:solidFill>
                  <a:schemeClr val="tx1"/>
                </a:solidFill>
                <a:latin typeface="Arial Black" panose="020B0A04020102020204" charset="0"/>
                <a:sym typeface="Wingdings" panose="05000000000000000000" charset="0"/>
              </a:rPr>
              <a:t></a:t>
            </a:r>
            <a:r>
              <a:rPr lang="en-US" altLang="zh-CN" sz="4000" b="1" dirty="0">
                <a:latin typeface="Arial Black" panose="020B0A04020102020204" charset="0"/>
                <a:sym typeface="+mn-ea"/>
              </a:rPr>
              <a:t>boring</a:t>
            </a:r>
            <a:endParaRPr lang="en-US" altLang="zh-CN" sz="4000" b="1" dirty="0">
              <a:solidFill>
                <a:schemeClr val="tx1"/>
              </a:solidFill>
              <a:latin typeface="Arial Black" panose="020B0A04020102020204" charset="0"/>
            </a:endParaRPr>
          </a:p>
        </p:txBody>
      </p:sp>
      <p:sp>
        <p:nvSpPr>
          <p:cNvPr id="18437" name="文本框 2"/>
          <p:cNvSpPr txBox="1">
            <a:spLocks noChangeArrowheads="1"/>
          </p:cNvSpPr>
          <p:nvPr/>
        </p:nvSpPr>
        <p:spPr bwMode="auto">
          <a:xfrm>
            <a:off x="3064801" y="4224012"/>
            <a:ext cx="3997325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④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interesting</a:t>
            </a:r>
          </a:p>
        </p:txBody>
      </p:sp>
      <p:sp>
        <p:nvSpPr>
          <p:cNvPr id="29" name="文本框 13"/>
          <p:cNvSpPr txBox="1">
            <a:spLocks noChangeArrowheads="1"/>
          </p:cNvSpPr>
          <p:nvPr/>
        </p:nvSpPr>
        <p:spPr bwMode="auto">
          <a:xfrm>
            <a:off x="3851275" y="3792855"/>
            <a:ext cx="478790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⑤</a:t>
            </a:r>
            <a:r>
              <a:rPr lang="en-US" altLang="zh-CN" sz="4000" b="1" dirty="0" smtClean="0">
                <a:solidFill>
                  <a:schemeClr val="tx1"/>
                </a:solidFill>
                <a:latin typeface="Arial Black" panose="020B0A04020102020204" charset="0"/>
              </a:rPr>
              <a:t>beautiful</a:t>
            </a:r>
          </a:p>
        </p:txBody>
      </p:sp>
      <p:sp>
        <p:nvSpPr>
          <p:cNvPr id="18441" name="文本框 13"/>
          <p:cNvSpPr txBox="1">
            <a:spLocks noChangeArrowheads="1"/>
          </p:cNvSpPr>
          <p:nvPr/>
        </p:nvSpPr>
        <p:spPr bwMode="auto">
          <a:xfrm>
            <a:off x="5120640" y="3195320"/>
            <a:ext cx="371094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Arial Black" panose="020B0A04020102020204" charset="0"/>
              </a:rPr>
              <a:t>⑥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difficult</a:t>
            </a:r>
          </a:p>
        </p:txBody>
      </p:sp>
      <p:sp>
        <p:nvSpPr>
          <p:cNvPr id="18445" name="文本框 32"/>
          <p:cNvSpPr txBox="1">
            <a:spLocks noChangeArrowheads="1"/>
          </p:cNvSpPr>
          <p:nvPr/>
        </p:nvSpPr>
        <p:spPr bwMode="auto">
          <a:xfrm>
            <a:off x="6106795" y="2693035"/>
            <a:ext cx="2724785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⑦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easy</a:t>
            </a:r>
          </a:p>
        </p:txBody>
      </p:sp>
      <p:sp>
        <p:nvSpPr>
          <p:cNvPr id="11" name="文本框 32"/>
          <p:cNvSpPr txBox="1">
            <a:spLocks noChangeArrowheads="1"/>
          </p:cNvSpPr>
          <p:nvPr/>
        </p:nvSpPr>
        <p:spPr bwMode="auto">
          <a:xfrm>
            <a:off x="6961505" y="2161540"/>
            <a:ext cx="2323465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</a:rPr>
              <a:t>⑧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</a:rPr>
              <a:t>clean</a:t>
            </a:r>
          </a:p>
        </p:txBody>
      </p:sp>
      <p:sp>
        <p:nvSpPr>
          <p:cNvPr id="12" name="文本框 32"/>
          <p:cNvSpPr txBox="1">
            <a:spLocks noChangeArrowheads="1"/>
          </p:cNvSpPr>
          <p:nvPr/>
        </p:nvSpPr>
        <p:spPr bwMode="auto">
          <a:xfrm>
            <a:off x="7105015" y="1637665"/>
            <a:ext cx="2265680" cy="754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Arial Black" panose="020B0A04020102020204" charset="0"/>
              </a:rPr>
              <a:t>⑨</a:t>
            </a:r>
            <a:r>
              <a:rPr lang="en-US" altLang="zh-CN" sz="4000" b="1" dirty="0">
                <a:solidFill>
                  <a:schemeClr val="tx1"/>
                </a:solidFill>
                <a:latin typeface="Arial Black" panose="020B0A04020102020204" charset="0"/>
              </a:rPr>
              <a:t>wide</a:t>
            </a:r>
          </a:p>
        </p:txBody>
      </p:sp>
      <p:sp>
        <p:nvSpPr>
          <p:cNvPr id="13" name="文本框 32"/>
          <p:cNvSpPr txBox="1">
            <a:spLocks noChangeArrowheads="1"/>
          </p:cNvSpPr>
          <p:nvPr/>
        </p:nvSpPr>
        <p:spPr bwMode="auto">
          <a:xfrm>
            <a:off x="7200900" y="1162050"/>
            <a:ext cx="2320290" cy="6883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cs typeface="Arial Black" panose="020B0A04020102020204" charset="0"/>
              </a:rPr>
              <a:t>⑩</a:t>
            </a:r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  <a:cs typeface="Arial Black" panose="020B0A04020102020204" charset="0"/>
              </a:rPr>
              <a:t>busy</a:t>
            </a:r>
          </a:p>
        </p:txBody>
      </p:sp>
      <p:sp>
        <p:nvSpPr>
          <p:cNvPr id="14" name="文本框 32"/>
          <p:cNvSpPr txBox="1">
            <a:spLocks noChangeArrowheads="1"/>
          </p:cNvSpPr>
          <p:nvPr/>
        </p:nvSpPr>
        <p:spPr bwMode="auto">
          <a:xfrm>
            <a:off x="7255510" y="657225"/>
            <a:ext cx="2027555" cy="690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Arial Black" panose="020B0A04020102020204" charset="0"/>
                <a:cs typeface="Arial Unicode MS" panose="020B0604020202020204" charset="-122"/>
              </a:rPr>
              <a:t>⑪new</a:t>
            </a:r>
          </a:p>
        </p:txBody>
      </p:sp>
      <p:sp>
        <p:nvSpPr>
          <p:cNvPr id="2" name="椭圆 1"/>
          <p:cNvSpPr/>
          <p:nvPr/>
        </p:nvSpPr>
        <p:spPr>
          <a:xfrm>
            <a:off x="899795" y="-220345"/>
            <a:ext cx="2952115" cy="22815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4094480" y="-428625"/>
            <a:ext cx="3320415" cy="22815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 rot="19680000">
            <a:off x="1247140" y="2957195"/>
            <a:ext cx="1783715" cy="98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Go! Go!</a:t>
            </a: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Go!</a:t>
            </a:r>
          </a:p>
        </p:txBody>
      </p:sp>
      <p:sp>
        <p:nvSpPr>
          <p:cNvPr id="19" name="文本框 18"/>
          <p:cNvSpPr txBox="1"/>
          <p:nvPr/>
        </p:nvSpPr>
        <p:spPr>
          <a:xfrm rot="19980000">
            <a:off x="2767330" y="1948815"/>
            <a:ext cx="2185670" cy="98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Go </a:t>
            </a: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Arial Black" panose="020B0A04020102020204" charset="0"/>
              </a:rPr>
              <a:t>ahead!</a:t>
            </a:r>
          </a:p>
        </p:txBody>
      </p:sp>
      <p:sp>
        <p:nvSpPr>
          <p:cNvPr id="25" name="矩形 24"/>
          <p:cNvSpPr/>
          <p:nvPr/>
        </p:nvSpPr>
        <p:spPr>
          <a:xfrm>
            <a:off x="988695" y="78740"/>
            <a:ext cx="5851525" cy="15589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change these words into comparative adjectives. 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请将这</a:t>
            </a:r>
          </a:p>
          <a:p>
            <a:pPr algn="l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些词变成形容词比较级</a:t>
            </a: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auto">
          <a:xfrm>
            <a:off x="342900" y="4297998"/>
            <a:ext cx="1177925" cy="920750"/>
          </a:xfrm>
          <a:prstGeom prst="bevel">
            <a:avLst>
              <a:gd name="adj" fmla="val 13574"/>
            </a:avLst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4800" b="1">
                <a:solidFill>
                  <a:srgbClr val="FF0000"/>
                </a:solidFill>
                <a:latin typeface="Arial Black" panose="020B0A04020102020204" charset="0"/>
                <a:ea typeface="汉仪行楷简" pitchFamily="49" charset="-122"/>
              </a:rPr>
              <a:t>Go</a:t>
            </a:r>
            <a:endParaRPr lang="zh-CN" altLang="en-US" sz="4800" b="1">
              <a:solidFill>
                <a:srgbClr val="FF0000"/>
              </a:solidFill>
              <a:latin typeface="Arial Black" panose="020B0A04020102020204" charset="0"/>
              <a:ea typeface="汉仪行楷简" pitchFamily="49" charset="-122"/>
            </a:endParaRPr>
          </a:p>
        </p:txBody>
      </p:sp>
      <p:grpSp>
        <p:nvGrpSpPr>
          <p:cNvPr id="27" name="Group 11"/>
          <p:cNvGrpSpPr/>
          <p:nvPr/>
        </p:nvGrpSpPr>
        <p:grpSpPr bwMode="auto">
          <a:xfrm>
            <a:off x="211455" y="280670"/>
            <a:ext cx="587572" cy="3482492"/>
            <a:chOff x="3515" y="1955"/>
            <a:chExt cx="403" cy="2376"/>
          </a:xfrm>
        </p:grpSpPr>
        <p:sp>
          <p:nvSpPr>
            <p:cNvPr id="18452" name="Rectangle 13"/>
            <p:cNvSpPr>
              <a:spLocks noChangeArrowheads="1"/>
            </p:cNvSpPr>
            <p:nvPr/>
          </p:nvSpPr>
          <p:spPr bwMode="auto">
            <a:xfrm>
              <a:off x="3515" y="2045"/>
              <a:ext cx="136" cy="545"/>
            </a:xfrm>
            <a:prstGeom prst="rect">
              <a:avLst/>
            </a:prstGeom>
            <a:solidFill>
              <a:srgbClr val="00CC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53" name="Rectangle 14"/>
            <p:cNvSpPr>
              <a:spLocks noChangeArrowheads="1"/>
            </p:cNvSpPr>
            <p:nvPr/>
          </p:nvSpPr>
          <p:spPr bwMode="auto">
            <a:xfrm>
              <a:off x="3515" y="2590"/>
              <a:ext cx="136" cy="546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54" name="Rectangle 15"/>
            <p:cNvSpPr>
              <a:spLocks noChangeArrowheads="1"/>
            </p:cNvSpPr>
            <p:nvPr/>
          </p:nvSpPr>
          <p:spPr bwMode="auto">
            <a:xfrm>
              <a:off x="3515" y="3135"/>
              <a:ext cx="136" cy="547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8455" name="Rectangle 16"/>
            <p:cNvSpPr>
              <a:spLocks noChangeArrowheads="1"/>
            </p:cNvSpPr>
            <p:nvPr/>
          </p:nvSpPr>
          <p:spPr bwMode="auto">
            <a:xfrm>
              <a:off x="3515" y="3678"/>
              <a:ext cx="136" cy="545"/>
            </a:xfrm>
            <a:prstGeom prst="rect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eaLnBrk="0" hangingPunct="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3651" y="1955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40</a:t>
              </a:r>
            </a:p>
          </p:txBody>
        </p:sp>
        <p:sp>
          <p:nvSpPr>
            <p:cNvPr id="30" name="Text Box 21"/>
            <p:cNvSpPr txBox="1">
              <a:spLocks noChangeArrowheads="1"/>
            </p:cNvSpPr>
            <p:nvPr/>
          </p:nvSpPr>
          <p:spPr bwMode="auto">
            <a:xfrm>
              <a:off x="3651" y="2454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30</a:t>
              </a: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651" y="3026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20</a:t>
              </a: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3651" y="3560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10</a:t>
              </a:r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3651" y="4102"/>
              <a:ext cx="267" cy="2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0" fontAlgn="auto" hangingPunct="0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600" b="1" kern="0">
                  <a:solidFill>
                    <a:schemeClr val="tx1"/>
                  </a:solidFill>
                  <a:latin typeface="汉仪行楷简" pitchFamily="49" charset="-122"/>
                  <a:ea typeface="汉仪行楷简" pitchFamily="49" charset="-122"/>
                </a:rPr>
                <a:t>00</a:t>
              </a:r>
            </a:p>
          </p:txBody>
        </p:sp>
      </p:grpSp>
      <p:grpSp>
        <p:nvGrpSpPr>
          <p:cNvPr id="34" name="Group 26"/>
          <p:cNvGrpSpPr/>
          <p:nvPr/>
        </p:nvGrpSpPr>
        <p:grpSpPr bwMode="auto">
          <a:xfrm>
            <a:off x="5344795" y="5407978"/>
            <a:ext cx="3808413" cy="1401762"/>
            <a:chOff x="4173" y="2491"/>
            <a:chExt cx="2299" cy="884"/>
          </a:xfrm>
        </p:grpSpPr>
        <p:sp>
          <p:nvSpPr>
            <p:cNvPr id="18450" name="Text Box 27"/>
            <p:cNvSpPr txBox="1">
              <a:spLocks noChangeArrowheads="1"/>
            </p:cNvSpPr>
            <p:nvPr/>
          </p:nvSpPr>
          <p:spPr bwMode="auto">
            <a:xfrm>
              <a:off x="4173" y="2734"/>
              <a:ext cx="1643" cy="4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000" b="1" i="1">
                  <a:solidFill>
                    <a:schemeClr val="bg1"/>
                  </a:solidFill>
                  <a:ea typeface="汉仪魏碑简" pitchFamily="49" charset="-122"/>
                </a:rPr>
                <a:t>Time’s up!</a:t>
              </a:r>
            </a:p>
          </p:txBody>
        </p:sp>
        <p:pic>
          <p:nvPicPr>
            <p:cNvPr id="18451" name="Picture 28" descr="AG00040_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950868">
              <a:off x="5675" y="2491"/>
              <a:ext cx="797" cy="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469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39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倒计时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时间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mph" presetSubtype="0" repeatCount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665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开始计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274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412776"/>
            <a:ext cx="2031043" cy="3090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图片 4" descr="6921f426gc7825339d046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28665"/>
            <a:ext cx="2218450" cy="3090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矩形 5"/>
          <p:cNvSpPr/>
          <p:nvPr/>
        </p:nvSpPr>
        <p:spPr>
          <a:xfrm>
            <a:off x="2553334" y="44624"/>
            <a:ext cx="43949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8000" b="1" dirty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solidFill>
                  <a:srgbClr val="0000FF"/>
                </a:soli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Join us!</a:t>
            </a:r>
          </a:p>
        </p:txBody>
      </p:sp>
      <p:pic>
        <p:nvPicPr>
          <p:cNvPr id="7" name="内容占位符 3" descr="10650319_092724795747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412776"/>
            <a:ext cx="2090987" cy="30903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图片 7" descr="20406277_150315851000_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450" y="1412776"/>
            <a:ext cx="2046204" cy="3106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矩形 8"/>
          <p:cNvSpPr/>
          <p:nvPr/>
        </p:nvSpPr>
        <p:spPr>
          <a:xfrm>
            <a:off x="1458282" y="4876034"/>
            <a:ext cx="658503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lstStyle/>
          <a:p>
            <a:pPr algn="ctr"/>
            <a:r>
              <a:rPr lang="en-US" altLang="zh-CN" sz="8000" b="1" dirty="0" smtClean="0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/>
                  </a:gradFill>
                </a:ln>
                <a:solidFill>
                  <a:srgbClr val="0000FF"/>
                </a:soli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</a:rPr>
              <a:t>We need you!</a:t>
            </a:r>
            <a:endParaRPr lang="en-US" altLang="zh-CN" sz="8000" b="1" dirty="0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/>
                </a:gradFill>
              </a:ln>
              <a:solidFill>
                <a:srgbClr val="0000FF"/>
              </a:soli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4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644525" y="187960"/>
            <a:ext cx="7988300" cy="2592070"/>
          </a:xfrm>
          <a:prstGeom prst="rect">
            <a:avLst/>
          </a:prstGeom>
          <a:ln w="41275">
            <a:solidFill>
              <a:srgbClr val="0000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A: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Hello. I want to join a club.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B: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Welcome! Nothing </a:t>
            </a:r>
            <a:r>
              <a:rPr lang="zh-CN" altLang="en-US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is ____than____.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No, no, no. ___is 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err="1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D: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Hi. Why not join our ___club. It is (more)_____.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A: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Thanks a lot. I'd like to </a:t>
            </a:r>
            <a:r>
              <a:rPr lang="en-US" altLang="zh-CN" sz="2800" b="1" i="1" dirty="0" err="1" smtClean="0">
                <a:solidFill>
                  <a:srgbClr val="7030A0"/>
                </a:solidFill>
                <a:ea typeface="宋体" panose="02010600030101010101" pitchFamily="2" charset="-122"/>
              </a:rPr>
              <a:t>join___club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. It's ___ for me.</a:t>
            </a:r>
          </a:p>
          <a:p>
            <a:endParaRPr lang="en-US" altLang="zh-CN" sz="1800" b="1" i="1" dirty="0" smtClean="0">
              <a:solidFill>
                <a:srgbClr val="7030A0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 descr="depositphotos_29736281-Cartoon-Baseball-Play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71" y="5446358"/>
            <a:ext cx="1178560" cy="1346200"/>
          </a:xfrm>
          <a:prstGeom prst="rect">
            <a:avLst/>
          </a:prstGeom>
        </p:spPr>
      </p:pic>
      <p:pic>
        <p:nvPicPr>
          <p:cNvPr id="6164" name="Picture 20" descr="10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409" y="4119577"/>
            <a:ext cx="1403424" cy="12293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1" descr="10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7495" y="5291197"/>
            <a:ext cx="993832" cy="1364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2" descr="10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2100" y="5468717"/>
            <a:ext cx="1345472" cy="1123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3" descr="104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21" y="5491480"/>
            <a:ext cx="1277620" cy="1078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5" descr="运动男孩漫画矢量图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6706" y="5426074"/>
            <a:ext cx="888365" cy="122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Redocn_201207250919378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890"/>
          <a:stretch>
            <a:fillRect/>
          </a:stretch>
        </p:blipFill>
        <p:spPr>
          <a:xfrm>
            <a:off x="3139440" y="5291182"/>
            <a:ext cx="1330960" cy="1275080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 bwMode="auto">
          <a:xfrm>
            <a:off x="558800" y="2780030"/>
            <a:ext cx="6480810" cy="55873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safe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r 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   cheap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er    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eas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ier</a:t>
            </a:r>
            <a:endParaRPr lang="en-US" altLang="zh-CN" sz="2800" b="1" i="1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latin typeface="+mn-lt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 exciting  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interesting 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relaxing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enjoyable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popular  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 smtClean="0">
                <a:solidFill>
                  <a:srgbClr val="0000FF"/>
                </a:solidFill>
                <a:latin typeface="+mn-lt"/>
              </a:rPr>
              <a:t>expensive</a:t>
            </a: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dangerous 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difficult...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2" name="图片 11" descr="图片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745" y="2737485"/>
            <a:ext cx="2028825" cy="13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491743" y="178435"/>
            <a:ext cx="9263821" cy="5852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A: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Hello. I want to join a club.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err="1" smtClean="0">
                <a:solidFill>
                  <a:srgbClr val="FF0000"/>
                </a:solidFill>
                <a:ea typeface="宋体" panose="02010600030101010101" pitchFamily="2" charset="-122"/>
              </a:rPr>
              <a:t>B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Welcome! Nothing </a:t>
            </a:r>
            <a:r>
              <a:rPr lang="zh-CN" altLang="en-US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is ____than____.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err="1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: 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No, no, no. ___is 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err="1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D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: 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Hi. Why not join our ___club. It is (more)_____.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A: 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Thanks a lot. I'd like to </a:t>
            </a:r>
            <a:r>
              <a:rPr lang="en-US" altLang="zh-CN" sz="2800" b="1" i="1" dirty="0" err="1" smtClean="0">
                <a:solidFill>
                  <a:srgbClr val="7030A0"/>
                </a:solidFill>
                <a:ea typeface="宋体" panose="02010600030101010101" pitchFamily="2" charset="-122"/>
              </a:rPr>
              <a:t>join___club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. It's ___ for me.</a:t>
            </a:r>
          </a:p>
          <a:p>
            <a:endParaRPr lang="en-US" altLang="zh-CN" sz="1800" b="1" i="1" dirty="0" smtClean="0">
              <a:solidFill>
                <a:srgbClr val="7030A0"/>
              </a:solidFill>
              <a:ea typeface="宋体" panose="02010600030101010101" pitchFamily="2" charset="-122"/>
            </a:endParaRPr>
          </a:p>
        </p:txBody>
      </p:sp>
      <p:pic>
        <p:nvPicPr>
          <p:cNvPr id="2" name="group work 新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0" y="2827655"/>
            <a:ext cx="7745730" cy="35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 noChangeArrowheads="1"/>
          </p:cNvSpPr>
          <p:nvPr/>
        </p:nvSpPr>
        <p:spPr>
          <a:xfrm>
            <a:off x="644525" y="187960"/>
            <a:ext cx="7988300" cy="2592070"/>
          </a:xfrm>
          <a:prstGeom prst="rect">
            <a:avLst/>
          </a:prstGeom>
          <a:ln w="41275">
            <a:solidFill>
              <a:srgbClr val="0000FF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A: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Hello. I want to join a club.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B: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Welcome! Nothing </a:t>
            </a:r>
            <a:r>
              <a:rPr lang="zh-CN" altLang="en-US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is ____than____.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err="1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C: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No, no, no. ___is 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err="1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D: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Hi. Why not join our ___club. It is (more)_____.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A:</a:t>
            </a:r>
            <a:r>
              <a:rPr lang="en-US" altLang="zh-CN" sz="2800" b="1" i="1" dirty="0" smtClean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Thanks a lot. I'd like to </a:t>
            </a:r>
            <a:r>
              <a:rPr lang="en-US" altLang="zh-CN" sz="2800" b="1" i="1" dirty="0" err="1" smtClean="0">
                <a:solidFill>
                  <a:srgbClr val="7030A0"/>
                </a:solidFill>
                <a:ea typeface="宋体" panose="02010600030101010101" pitchFamily="2" charset="-122"/>
              </a:rPr>
              <a:t>join___club</a:t>
            </a:r>
            <a:r>
              <a:rPr lang="en-US" altLang="zh-CN" sz="2800" b="1" i="1" dirty="0" smtClean="0">
                <a:solidFill>
                  <a:srgbClr val="7030A0"/>
                </a:solidFill>
                <a:ea typeface="宋体" panose="02010600030101010101" pitchFamily="2" charset="-122"/>
              </a:rPr>
              <a:t>. It's ___ for me.</a:t>
            </a:r>
          </a:p>
          <a:p>
            <a:endParaRPr lang="en-US" altLang="zh-CN" sz="1800" b="1" i="1" dirty="0" smtClean="0">
              <a:solidFill>
                <a:srgbClr val="7030A0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 descr="depositphotos_29736281-Cartoon-Baseball-Play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671" y="5446358"/>
            <a:ext cx="1178560" cy="1346200"/>
          </a:xfrm>
          <a:prstGeom prst="rect">
            <a:avLst/>
          </a:prstGeom>
        </p:spPr>
      </p:pic>
      <p:pic>
        <p:nvPicPr>
          <p:cNvPr id="6164" name="Picture 20" descr="100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6409" y="4119577"/>
            <a:ext cx="1403424" cy="12293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5" name="Picture 21" descr="10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7495" y="5291197"/>
            <a:ext cx="993832" cy="1364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6" name="Picture 22" descr="10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2100" y="5468717"/>
            <a:ext cx="1345472" cy="1123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3" descr="104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7621" y="5491480"/>
            <a:ext cx="1277620" cy="1078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25" descr="运动男孩漫画矢量图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66706" y="5426074"/>
            <a:ext cx="888365" cy="122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Redocn_201207250919378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890"/>
          <a:stretch>
            <a:fillRect/>
          </a:stretch>
        </p:blipFill>
        <p:spPr>
          <a:xfrm>
            <a:off x="3139440" y="5291182"/>
            <a:ext cx="1330960" cy="1275080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 bwMode="auto">
          <a:xfrm>
            <a:off x="558800" y="2780030"/>
            <a:ext cx="6480810" cy="2512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safe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r 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   cheap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er    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eas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ier</a:t>
            </a:r>
            <a:endParaRPr lang="en-US" altLang="zh-CN" sz="2800" b="1" i="1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latin typeface="+mn-lt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 exciting  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interesting 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relaxing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enjoyable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popular  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 smtClean="0">
                <a:solidFill>
                  <a:srgbClr val="0000FF"/>
                </a:solidFill>
                <a:latin typeface="+mn-lt"/>
              </a:rPr>
              <a:t>expensive</a:t>
            </a: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dangerous    </a:t>
            </a:r>
            <a:r>
              <a:rPr lang="en-US" altLang="zh-CN" sz="2800" b="1" i="1" kern="0" dirty="0">
                <a:solidFill>
                  <a:srgbClr val="FF0000"/>
                </a:solidFill>
                <a:sym typeface="+mn-ea"/>
              </a:rPr>
              <a:t>more</a:t>
            </a:r>
            <a:r>
              <a:rPr lang="en-US" altLang="zh-CN" sz="2800" b="1" i="1" kern="0" dirty="0">
                <a:solidFill>
                  <a:srgbClr val="0000FF"/>
                </a:solidFill>
                <a:sym typeface="+mn-ea"/>
              </a:rPr>
              <a:t> </a:t>
            </a:r>
            <a:r>
              <a:rPr lang="en-US" altLang="zh-CN" sz="2800" b="1" i="1" kern="0" dirty="0">
                <a:solidFill>
                  <a:srgbClr val="0000FF"/>
                </a:solidFill>
                <a:latin typeface="+mn-lt"/>
              </a:rPr>
              <a:t>difficult...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800" b="1" i="1" kern="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2" name="图片 11" descr="图片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745" y="2737485"/>
            <a:ext cx="2028825" cy="13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530060"/>
            <a:ext cx="8229600" cy="145510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Enjoy sports! To be a hero for yourself and your class!</a:t>
            </a:r>
            <a:endParaRPr lang="en-US" altLang="zh-CN" sz="4400" b="1" dirty="0" smtClean="0">
              <a:solidFill>
                <a:srgbClr val="0000FF"/>
              </a:solidFill>
            </a:endParaRPr>
          </a:p>
          <a:p>
            <a:endParaRPr lang="en-US" altLang="zh-CN" sz="4400" b="1" dirty="0" smtClean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5163"/>
            <a:ext cx="2852420" cy="19016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66323"/>
            <a:ext cx="2830830" cy="1887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26490"/>
            <a:ext cx="2950210" cy="19668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11429"/>
            <a:ext cx="2830830" cy="188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内容占位符 2"/>
          <p:cNvSpPr>
            <a:spLocks noGrp="1"/>
          </p:cNvSpPr>
          <p:nvPr>
            <p:ph idx="1"/>
          </p:nvPr>
        </p:nvSpPr>
        <p:spPr>
          <a:xfrm>
            <a:off x="533400" y="2127250"/>
            <a:ext cx="8610600" cy="3786188"/>
          </a:xfrm>
        </p:spPr>
        <p:txBody>
          <a:bodyPr vert="horz" wrap="square" lIns="91440" tIns="45720" rIns="91440" bIns="45720" anchor="t"/>
          <a:lstStyle/>
          <a:p>
            <a:pPr>
              <a:buNone/>
            </a:pPr>
            <a:r>
              <a:rPr lang="en-US" altLang="zh-CN" sz="4000" b="1" i="1" dirty="0">
                <a:solidFill>
                  <a:srgbClr val="009900"/>
                </a:solidFill>
                <a:ea typeface="宋体" panose="02010600030101010101" pitchFamily="2" charset="-122"/>
              </a:rPr>
              <a:t>1. Do sports with your families </a:t>
            </a:r>
          </a:p>
          <a:p>
            <a:pPr>
              <a:buNone/>
            </a:pPr>
            <a:r>
              <a:rPr lang="en-US" altLang="zh-CN" sz="4000" b="1" i="1" dirty="0">
                <a:solidFill>
                  <a:srgbClr val="009900"/>
                </a:solidFill>
                <a:ea typeface="宋体" panose="02010600030101010101" pitchFamily="2" charset="-122"/>
              </a:rPr>
              <a:t>and take some photos.</a:t>
            </a:r>
          </a:p>
          <a:p>
            <a:pPr>
              <a:buNone/>
            </a:pPr>
            <a:r>
              <a:rPr lang="en-US" altLang="zh-CN" sz="4000" b="1" i="1" dirty="0">
                <a:solidFill>
                  <a:srgbClr val="009900"/>
                </a:solidFill>
                <a:ea typeface="宋体" panose="02010600030101010101" pitchFamily="2" charset="-122"/>
              </a:rPr>
              <a:t>2. </a:t>
            </a:r>
            <a:r>
              <a:rPr lang="en-US" altLang="zh-CN" sz="4000" b="1" i="1" dirty="0" smtClean="0">
                <a:solidFill>
                  <a:srgbClr val="009900"/>
                </a:solidFill>
                <a:ea typeface="宋体" panose="02010600030101010101" pitchFamily="2" charset="-122"/>
              </a:rPr>
              <a:t>Talk about your favorite sport with </a:t>
            </a:r>
          </a:p>
          <a:p>
            <a:pPr>
              <a:buNone/>
            </a:pPr>
            <a:r>
              <a:rPr lang="en-US" altLang="zh-CN" sz="4000" b="1" i="1" dirty="0" smtClean="0">
                <a:solidFill>
                  <a:srgbClr val="009900"/>
                </a:solidFill>
                <a:ea typeface="宋体" panose="02010600030101010101" pitchFamily="2" charset="-122"/>
              </a:rPr>
              <a:t>What we have learned today.</a:t>
            </a:r>
            <a:endParaRPr lang="en-US" altLang="zh-CN" sz="4000" b="1" i="1" dirty="0">
              <a:solidFill>
                <a:srgbClr val="009900"/>
              </a:solidFill>
              <a:ea typeface="宋体" panose="02010600030101010101" pitchFamily="2" charset="-122"/>
            </a:endParaRPr>
          </a:p>
        </p:txBody>
      </p:sp>
      <p:pic>
        <p:nvPicPr>
          <p:cNvPr id="5" name="图片 4" descr="240501-140625105543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941168"/>
            <a:ext cx="2188542" cy="1450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图片 3" descr="homework_red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168" y="524139"/>
            <a:ext cx="3264969" cy="17527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46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955"/>
            <a:ext cx="8159750" cy="61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76" y="479254"/>
            <a:ext cx="2087665" cy="1422555"/>
          </a:xfrm>
          <a:prstGeom prst="rect">
            <a:avLst/>
          </a:prstGeom>
        </p:spPr>
      </p:pic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1" y="377317"/>
            <a:ext cx="2093251" cy="1766103"/>
          </a:xfrm>
          <a:prstGeom prst="rect">
            <a:avLst/>
          </a:prstGeom>
        </p:spPr>
      </p:pic>
      <p:pic>
        <p:nvPicPr>
          <p:cNvPr id="7" name="图片 6" descr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529" y="4775849"/>
            <a:ext cx="1857416" cy="1913995"/>
          </a:xfrm>
          <a:prstGeom prst="rect">
            <a:avLst/>
          </a:prstGeom>
        </p:spPr>
      </p:pic>
      <p:pic>
        <p:nvPicPr>
          <p:cNvPr id="11" name="图片 10" descr="图片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66" y="4598242"/>
            <a:ext cx="1695221" cy="1949561"/>
          </a:xfrm>
          <a:prstGeom prst="rect">
            <a:avLst/>
          </a:prstGeom>
        </p:spPr>
      </p:pic>
      <p:pic>
        <p:nvPicPr>
          <p:cNvPr id="12" name="图片 11" descr="图片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229" y="4725666"/>
            <a:ext cx="2327815" cy="1875587"/>
          </a:xfrm>
          <a:prstGeom prst="rect">
            <a:avLst/>
          </a:prstGeom>
        </p:spPr>
      </p:pic>
      <p:pic>
        <p:nvPicPr>
          <p:cNvPr id="13" name="图片 12" descr="图片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366" y="2472501"/>
            <a:ext cx="1969443" cy="1496000"/>
          </a:xfrm>
          <a:prstGeom prst="rect">
            <a:avLst/>
          </a:prstGeom>
        </p:spPr>
      </p:pic>
      <p:pic>
        <p:nvPicPr>
          <p:cNvPr id="14" name="图片 13" descr="图片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262" y="159286"/>
            <a:ext cx="2085170" cy="1738198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847617" y="1736129"/>
            <a:ext cx="3286125" cy="894361"/>
            <a:chOff x="3141338" y="3405212"/>
            <a:chExt cx="3286125" cy="894361"/>
          </a:xfrm>
        </p:grpSpPr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3911785" y="3714798"/>
              <a:ext cx="2438400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200" b="1" i="1" dirty="0">
                  <a:solidFill>
                    <a:srgbClr val="FF0000"/>
                  </a:solidFill>
                </a:rPr>
                <a:t>volleyball</a:t>
              </a:r>
            </a:p>
          </p:txBody>
        </p:sp>
        <p:sp>
          <p:nvSpPr>
            <p:cNvPr id="23" name="TextBox 18"/>
            <p:cNvSpPr txBox="1">
              <a:spLocks noChangeArrowheads="1"/>
            </p:cNvSpPr>
            <p:nvPr/>
          </p:nvSpPr>
          <p:spPr bwMode="auto">
            <a:xfrm>
              <a:off x="3141338" y="3405212"/>
              <a:ext cx="3286125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00FF"/>
                  </a:solidFill>
                </a:rPr>
                <a:t>/′v</a:t>
              </a:r>
              <a:r>
                <a:rPr lang="zh-CN" altLang="en-US" sz="3200" b="1" dirty="0">
                  <a:solidFill>
                    <a:srgbClr val="0000FF"/>
                  </a:solidFill>
                </a:rPr>
                <a:t>ɔ</a:t>
              </a:r>
              <a:r>
                <a:rPr lang="en-US" altLang="zh-CN" sz="3200" b="1" dirty="0">
                  <a:solidFill>
                    <a:srgbClr val="0000FF"/>
                  </a:solidFill>
                </a:rPr>
                <a:t>lib</a:t>
              </a:r>
              <a:r>
                <a:rPr lang="zh-CN" altLang="en-US" sz="3200" b="1" dirty="0">
                  <a:solidFill>
                    <a:srgbClr val="0000FF"/>
                  </a:solidFill>
                </a:rPr>
                <a:t>ɔ</a:t>
              </a:r>
              <a:r>
                <a:rPr lang="en-US" altLang="zh-CN" sz="3200" b="1" dirty="0">
                  <a:solidFill>
                    <a:srgbClr val="0000FF"/>
                  </a:solidFill>
                </a:rPr>
                <a:t>:l</a:t>
              </a:r>
              <a:r>
                <a:rPr lang="en-US" altLang="zh-CN" sz="3200" b="1" dirty="0" smtClean="0">
                  <a:solidFill>
                    <a:srgbClr val="0000FF"/>
                  </a:solidFill>
                </a:rPr>
                <a:t>/</a:t>
              </a:r>
            </a:p>
          </p:txBody>
        </p:sp>
      </p:grpSp>
      <p:pic>
        <p:nvPicPr>
          <p:cNvPr id="15" name="图片 14" descr="fdfdfdfdf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8765" y="2232519"/>
            <a:ext cx="2042281" cy="2332871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355377" y="2962903"/>
            <a:ext cx="3991272" cy="1037106"/>
            <a:chOff x="5096619" y="3119420"/>
            <a:chExt cx="2607887" cy="1037392"/>
          </a:xfrm>
        </p:grpSpPr>
        <p:sp>
          <p:nvSpPr>
            <p:cNvPr id="26" name="TextBox 28"/>
            <p:cNvSpPr txBox="1">
              <a:spLocks noChangeArrowheads="1"/>
            </p:cNvSpPr>
            <p:nvPr/>
          </p:nvSpPr>
          <p:spPr bwMode="auto">
            <a:xfrm>
              <a:off x="5511038" y="3571876"/>
              <a:ext cx="2193468" cy="5849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200" b="1" i="1" dirty="0">
                  <a:solidFill>
                    <a:srgbClr val="FF0000"/>
                  </a:solidFill>
                </a:rPr>
                <a:t>baseball</a:t>
              </a:r>
            </a:p>
          </p:txBody>
        </p:sp>
        <p:sp>
          <p:nvSpPr>
            <p:cNvPr id="27" name="TextBox 18"/>
            <p:cNvSpPr txBox="1">
              <a:spLocks noChangeArrowheads="1"/>
            </p:cNvSpPr>
            <p:nvPr/>
          </p:nvSpPr>
          <p:spPr bwMode="auto">
            <a:xfrm>
              <a:off x="5096619" y="3119420"/>
              <a:ext cx="1972871" cy="5849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0000FF"/>
                  </a:solidFill>
                </a:rPr>
                <a:t>/′</a:t>
              </a:r>
              <a:r>
                <a:rPr lang="en-US" altLang="zh-CN" sz="3200" b="1" dirty="0" err="1">
                  <a:solidFill>
                    <a:srgbClr val="0000FF"/>
                  </a:solidFill>
                </a:rPr>
                <a:t>beisb</a:t>
              </a:r>
              <a:r>
                <a:rPr lang="zh-CN" altLang="en-US" sz="3200" b="1" dirty="0">
                  <a:solidFill>
                    <a:srgbClr val="0000FF"/>
                  </a:solidFill>
                </a:rPr>
                <a:t>ɔ</a:t>
              </a:r>
              <a:r>
                <a:rPr lang="en-US" altLang="zh-CN" sz="3200" b="1" dirty="0">
                  <a:solidFill>
                    <a:srgbClr val="0000FF"/>
                  </a:solidFill>
                </a:rPr>
                <a:t>:l/ </a:t>
              </a:r>
              <a:r>
                <a:rPr lang="en-US" altLang="zh-CN" sz="3200" b="1" dirty="0" smtClean="0">
                  <a:solidFill>
                    <a:srgbClr val="0000FF"/>
                  </a:solidFill>
                </a:rPr>
                <a:t>   </a:t>
              </a:r>
              <a:r>
                <a:rPr lang="en-US" altLang="zh-CN" sz="2000" b="1" dirty="0" smtClean="0">
                  <a:solidFill>
                    <a:srgbClr val="0000FF"/>
                  </a:solidFill>
                </a:rPr>
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  <a:endParaRPr lang="zh-CN" altLang="en-US" sz="2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231044" y="2479973"/>
            <a:ext cx="2728912" cy="2352674"/>
            <a:chOff x="2038350" y="1603376"/>
            <a:chExt cx="2728912" cy="2352674"/>
          </a:xfrm>
        </p:grpSpPr>
        <p:sp>
          <p:nvSpPr>
            <p:cNvPr id="19" name="任意多边形: 形状 5">
              <a:extLst>
                <a:ext uri="{FF2B5EF4-FFF2-40B4-BE49-F238E27FC236}"/>
              </a:extLst>
            </p:cNvPr>
            <p:cNvSpPr/>
            <p:nvPr/>
          </p:nvSpPr>
          <p:spPr bwMode="auto">
            <a:xfrm rot="16286090">
              <a:off x="3171031" y="1635919"/>
              <a:ext cx="477838" cy="412751"/>
            </a:xfrm>
            <a:custGeom>
              <a:avLst/>
              <a:gdLst>
                <a:gd name="connsiteX0" fmla="*/ 0 w 108234"/>
                <a:gd name="connsiteY0" fmla="*/ 69184 h 345920"/>
                <a:gd name="connsiteX1" fmla="*/ 54117 w 108234"/>
                <a:gd name="connsiteY1" fmla="*/ 69184 h 345920"/>
                <a:gd name="connsiteX2" fmla="*/ 54117 w 108234"/>
                <a:gd name="connsiteY2" fmla="*/ 0 h 345920"/>
                <a:gd name="connsiteX3" fmla="*/ 108234 w 108234"/>
                <a:gd name="connsiteY3" fmla="*/ 172960 h 345920"/>
                <a:gd name="connsiteX4" fmla="*/ 54117 w 108234"/>
                <a:gd name="connsiteY4" fmla="*/ 345920 h 345920"/>
                <a:gd name="connsiteX5" fmla="*/ 54117 w 108234"/>
                <a:gd name="connsiteY5" fmla="*/ 276736 h 345920"/>
                <a:gd name="connsiteX6" fmla="*/ 0 w 108234"/>
                <a:gd name="connsiteY6" fmla="*/ 276736 h 345920"/>
                <a:gd name="connsiteX7" fmla="*/ 0 w 108234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234" h="345920">
                  <a:moveTo>
                    <a:pt x="0" y="69184"/>
                  </a:moveTo>
                  <a:lnTo>
                    <a:pt x="54117" y="69184"/>
                  </a:lnTo>
                  <a:lnTo>
                    <a:pt x="54117" y="0"/>
                  </a:lnTo>
                  <a:lnTo>
                    <a:pt x="108234" y="172960"/>
                  </a:lnTo>
                  <a:lnTo>
                    <a:pt x="54117" y="345920"/>
                  </a:lnTo>
                  <a:lnTo>
                    <a:pt x="54117" y="276736"/>
                  </a:lnTo>
                  <a:lnTo>
                    <a:pt x="0" y="276736"/>
                  </a:lnTo>
                  <a:lnTo>
                    <a:pt x="0" y="69184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-1" tIns="51887" rIns="24353" bIns="51888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任意多边形: 形状 7">
              <a:extLst>
                <a:ext uri="{FF2B5EF4-FFF2-40B4-BE49-F238E27FC236}"/>
              </a:extLst>
            </p:cNvPr>
            <p:cNvSpPr/>
            <p:nvPr/>
          </p:nvSpPr>
          <p:spPr bwMode="auto">
            <a:xfrm rot="19115420">
              <a:off x="3935412" y="1909764"/>
              <a:ext cx="517525" cy="380999"/>
            </a:xfrm>
            <a:custGeom>
              <a:avLst/>
              <a:gdLst>
                <a:gd name="connsiteX0" fmla="*/ 0 w 122830"/>
                <a:gd name="connsiteY0" fmla="*/ 69184 h 345920"/>
                <a:gd name="connsiteX1" fmla="*/ 61415 w 122830"/>
                <a:gd name="connsiteY1" fmla="*/ 69184 h 345920"/>
                <a:gd name="connsiteX2" fmla="*/ 61415 w 122830"/>
                <a:gd name="connsiteY2" fmla="*/ 0 h 345920"/>
                <a:gd name="connsiteX3" fmla="*/ 122830 w 122830"/>
                <a:gd name="connsiteY3" fmla="*/ 172960 h 345920"/>
                <a:gd name="connsiteX4" fmla="*/ 61415 w 122830"/>
                <a:gd name="connsiteY4" fmla="*/ 345920 h 345920"/>
                <a:gd name="connsiteX5" fmla="*/ 61415 w 122830"/>
                <a:gd name="connsiteY5" fmla="*/ 276736 h 345920"/>
                <a:gd name="connsiteX6" fmla="*/ 0 w 122830"/>
                <a:gd name="connsiteY6" fmla="*/ 276736 h 345920"/>
                <a:gd name="connsiteX7" fmla="*/ 0 w 122830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30" h="345920">
                  <a:moveTo>
                    <a:pt x="0" y="69184"/>
                  </a:moveTo>
                  <a:lnTo>
                    <a:pt x="61415" y="69184"/>
                  </a:lnTo>
                  <a:lnTo>
                    <a:pt x="61415" y="0"/>
                  </a:lnTo>
                  <a:lnTo>
                    <a:pt x="122830" y="172960"/>
                  </a:lnTo>
                  <a:lnTo>
                    <a:pt x="61415" y="345920"/>
                  </a:lnTo>
                  <a:lnTo>
                    <a:pt x="61415" y="276736"/>
                  </a:lnTo>
                  <a:lnTo>
                    <a:pt x="0" y="276736"/>
                  </a:lnTo>
                  <a:lnTo>
                    <a:pt x="0" y="69184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-1" tIns="51888" rIns="27637" bIns="51887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任意多边形: 形状 9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4249737" y="2590801"/>
              <a:ext cx="517525" cy="382588"/>
            </a:xfrm>
            <a:custGeom>
              <a:avLst/>
              <a:gdLst>
                <a:gd name="connsiteX0" fmla="*/ 0 w 151369"/>
                <a:gd name="connsiteY0" fmla="*/ 69184 h 345920"/>
                <a:gd name="connsiteX1" fmla="*/ 75685 w 151369"/>
                <a:gd name="connsiteY1" fmla="*/ 69184 h 345920"/>
                <a:gd name="connsiteX2" fmla="*/ 75685 w 151369"/>
                <a:gd name="connsiteY2" fmla="*/ 0 h 345920"/>
                <a:gd name="connsiteX3" fmla="*/ 151369 w 151369"/>
                <a:gd name="connsiteY3" fmla="*/ 172960 h 345920"/>
                <a:gd name="connsiteX4" fmla="*/ 75685 w 151369"/>
                <a:gd name="connsiteY4" fmla="*/ 345920 h 345920"/>
                <a:gd name="connsiteX5" fmla="*/ 75685 w 151369"/>
                <a:gd name="connsiteY5" fmla="*/ 276736 h 345920"/>
                <a:gd name="connsiteX6" fmla="*/ 0 w 151369"/>
                <a:gd name="connsiteY6" fmla="*/ 276736 h 345920"/>
                <a:gd name="connsiteX7" fmla="*/ 0 w 151369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369" h="345920">
                  <a:moveTo>
                    <a:pt x="0" y="69184"/>
                  </a:moveTo>
                  <a:lnTo>
                    <a:pt x="75685" y="69184"/>
                  </a:lnTo>
                  <a:lnTo>
                    <a:pt x="75685" y="0"/>
                  </a:lnTo>
                  <a:lnTo>
                    <a:pt x="151369" y="172960"/>
                  </a:lnTo>
                  <a:lnTo>
                    <a:pt x="75685" y="345920"/>
                  </a:lnTo>
                  <a:lnTo>
                    <a:pt x="75685" y="276736"/>
                  </a:lnTo>
                  <a:lnTo>
                    <a:pt x="0" y="276736"/>
                  </a:lnTo>
                  <a:lnTo>
                    <a:pt x="0" y="69184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1888" rIns="34058" bIns="51887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任意多边形: 形状 11">
              <a:extLst>
                <a:ext uri="{FF2B5EF4-FFF2-40B4-BE49-F238E27FC236}"/>
              </a:extLst>
            </p:cNvPr>
            <p:cNvSpPr/>
            <p:nvPr/>
          </p:nvSpPr>
          <p:spPr bwMode="auto">
            <a:xfrm rot="2700000">
              <a:off x="3991770" y="3199606"/>
              <a:ext cx="476250" cy="414337"/>
            </a:xfrm>
            <a:custGeom>
              <a:avLst/>
              <a:gdLst>
                <a:gd name="connsiteX0" fmla="*/ 0 w 197497"/>
                <a:gd name="connsiteY0" fmla="*/ 69184 h 345920"/>
                <a:gd name="connsiteX1" fmla="*/ 98749 w 197497"/>
                <a:gd name="connsiteY1" fmla="*/ 69184 h 345920"/>
                <a:gd name="connsiteX2" fmla="*/ 98749 w 197497"/>
                <a:gd name="connsiteY2" fmla="*/ 0 h 345920"/>
                <a:gd name="connsiteX3" fmla="*/ 197497 w 197497"/>
                <a:gd name="connsiteY3" fmla="*/ 172960 h 345920"/>
                <a:gd name="connsiteX4" fmla="*/ 98749 w 197497"/>
                <a:gd name="connsiteY4" fmla="*/ 345920 h 345920"/>
                <a:gd name="connsiteX5" fmla="*/ 98749 w 197497"/>
                <a:gd name="connsiteY5" fmla="*/ 276736 h 345920"/>
                <a:gd name="connsiteX6" fmla="*/ 0 w 197497"/>
                <a:gd name="connsiteY6" fmla="*/ 276736 h 345920"/>
                <a:gd name="connsiteX7" fmla="*/ 0 w 197497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97" h="345920">
                  <a:moveTo>
                    <a:pt x="0" y="69184"/>
                  </a:moveTo>
                  <a:lnTo>
                    <a:pt x="98749" y="69184"/>
                  </a:lnTo>
                  <a:lnTo>
                    <a:pt x="98749" y="0"/>
                  </a:lnTo>
                  <a:lnTo>
                    <a:pt x="197497" y="172960"/>
                  </a:lnTo>
                  <a:lnTo>
                    <a:pt x="98749" y="345920"/>
                  </a:lnTo>
                  <a:lnTo>
                    <a:pt x="98749" y="276736"/>
                  </a:lnTo>
                  <a:lnTo>
                    <a:pt x="0" y="276736"/>
                  </a:lnTo>
                  <a:lnTo>
                    <a:pt x="0" y="69184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1887" rIns="44436" bIns="51888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任意多边形: 形状 15">
              <a:extLst>
                <a:ext uri="{FF2B5EF4-FFF2-40B4-BE49-F238E27FC236}"/>
              </a:extLst>
            </p:cNvPr>
            <p:cNvSpPr/>
            <p:nvPr/>
          </p:nvSpPr>
          <p:spPr bwMode="auto">
            <a:xfrm rot="16200000">
              <a:off x="3171031" y="3510756"/>
              <a:ext cx="477836" cy="412751"/>
            </a:xfrm>
            <a:custGeom>
              <a:avLst/>
              <a:gdLst>
                <a:gd name="connsiteX0" fmla="*/ 0 w 172238"/>
                <a:gd name="connsiteY0" fmla="*/ 69184 h 345920"/>
                <a:gd name="connsiteX1" fmla="*/ 86119 w 172238"/>
                <a:gd name="connsiteY1" fmla="*/ 69184 h 345920"/>
                <a:gd name="connsiteX2" fmla="*/ 86119 w 172238"/>
                <a:gd name="connsiteY2" fmla="*/ 0 h 345920"/>
                <a:gd name="connsiteX3" fmla="*/ 172238 w 172238"/>
                <a:gd name="connsiteY3" fmla="*/ 172960 h 345920"/>
                <a:gd name="connsiteX4" fmla="*/ 86119 w 172238"/>
                <a:gd name="connsiteY4" fmla="*/ 345920 h 345920"/>
                <a:gd name="connsiteX5" fmla="*/ 86119 w 172238"/>
                <a:gd name="connsiteY5" fmla="*/ 276736 h 345920"/>
                <a:gd name="connsiteX6" fmla="*/ 0 w 172238"/>
                <a:gd name="connsiteY6" fmla="*/ 276736 h 345920"/>
                <a:gd name="connsiteX7" fmla="*/ 0 w 172238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2238" h="345920">
                  <a:moveTo>
                    <a:pt x="172238" y="276736"/>
                  </a:moveTo>
                  <a:lnTo>
                    <a:pt x="86119" y="276736"/>
                  </a:lnTo>
                  <a:lnTo>
                    <a:pt x="86119" y="345920"/>
                  </a:lnTo>
                  <a:lnTo>
                    <a:pt x="0" y="172960"/>
                  </a:lnTo>
                  <a:lnTo>
                    <a:pt x="86119" y="0"/>
                  </a:lnTo>
                  <a:lnTo>
                    <a:pt x="86119" y="69184"/>
                  </a:lnTo>
                  <a:lnTo>
                    <a:pt x="172238" y="69184"/>
                  </a:lnTo>
                  <a:lnTo>
                    <a:pt x="172238" y="27673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38753" tIns="51888" rIns="1" bIns="51888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任意多边形: 形状 17">
              <a:extLst>
                <a:ext uri="{FF2B5EF4-FFF2-40B4-BE49-F238E27FC236}"/>
              </a:extLst>
            </p:cNvPr>
            <p:cNvSpPr/>
            <p:nvPr/>
          </p:nvSpPr>
          <p:spPr bwMode="auto">
            <a:xfrm rot="19200000">
              <a:off x="2330450" y="3195637"/>
              <a:ext cx="515938" cy="380999"/>
            </a:xfrm>
            <a:custGeom>
              <a:avLst/>
              <a:gdLst>
                <a:gd name="connsiteX0" fmla="*/ 0 w 112687"/>
                <a:gd name="connsiteY0" fmla="*/ 69184 h 345920"/>
                <a:gd name="connsiteX1" fmla="*/ 56344 w 112687"/>
                <a:gd name="connsiteY1" fmla="*/ 69184 h 345920"/>
                <a:gd name="connsiteX2" fmla="*/ 56344 w 112687"/>
                <a:gd name="connsiteY2" fmla="*/ 0 h 345920"/>
                <a:gd name="connsiteX3" fmla="*/ 112687 w 112687"/>
                <a:gd name="connsiteY3" fmla="*/ 172960 h 345920"/>
                <a:gd name="connsiteX4" fmla="*/ 56344 w 112687"/>
                <a:gd name="connsiteY4" fmla="*/ 345920 h 345920"/>
                <a:gd name="connsiteX5" fmla="*/ 56344 w 112687"/>
                <a:gd name="connsiteY5" fmla="*/ 276736 h 345920"/>
                <a:gd name="connsiteX6" fmla="*/ 0 w 112687"/>
                <a:gd name="connsiteY6" fmla="*/ 276736 h 345920"/>
                <a:gd name="connsiteX7" fmla="*/ 0 w 112687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687" h="345920">
                  <a:moveTo>
                    <a:pt x="112686" y="276736"/>
                  </a:moveTo>
                  <a:lnTo>
                    <a:pt x="56343" y="276736"/>
                  </a:lnTo>
                  <a:lnTo>
                    <a:pt x="56343" y="345920"/>
                  </a:lnTo>
                  <a:lnTo>
                    <a:pt x="1" y="172960"/>
                  </a:lnTo>
                  <a:lnTo>
                    <a:pt x="56343" y="0"/>
                  </a:lnTo>
                  <a:lnTo>
                    <a:pt x="56343" y="69184"/>
                  </a:lnTo>
                  <a:lnTo>
                    <a:pt x="112686" y="69184"/>
                  </a:lnTo>
                  <a:lnTo>
                    <a:pt x="112686" y="27673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354" tIns="51888" rIns="0" bIns="51888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任意多边形: 形状 19">
              <a:extLst>
                <a:ext uri="{FF2B5EF4-FFF2-40B4-BE49-F238E27FC236}"/>
              </a:extLst>
            </p:cNvPr>
            <p:cNvSpPr/>
            <p:nvPr/>
          </p:nvSpPr>
          <p:spPr bwMode="auto">
            <a:xfrm rot="2598251">
              <a:off x="2357438" y="1974850"/>
              <a:ext cx="517525" cy="380999"/>
            </a:xfrm>
            <a:custGeom>
              <a:avLst/>
              <a:gdLst>
                <a:gd name="connsiteX0" fmla="*/ 0 w 95157"/>
                <a:gd name="connsiteY0" fmla="*/ 69184 h 345920"/>
                <a:gd name="connsiteX1" fmla="*/ 47579 w 95157"/>
                <a:gd name="connsiteY1" fmla="*/ 69184 h 345920"/>
                <a:gd name="connsiteX2" fmla="*/ 47579 w 95157"/>
                <a:gd name="connsiteY2" fmla="*/ 0 h 345920"/>
                <a:gd name="connsiteX3" fmla="*/ 95157 w 95157"/>
                <a:gd name="connsiteY3" fmla="*/ 172960 h 345920"/>
                <a:gd name="connsiteX4" fmla="*/ 47579 w 95157"/>
                <a:gd name="connsiteY4" fmla="*/ 345920 h 345920"/>
                <a:gd name="connsiteX5" fmla="*/ 47579 w 95157"/>
                <a:gd name="connsiteY5" fmla="*/ 276736 h 345920"/>
                <a:gd name="connsiteX6" fmla="*/ 0 w 95157"/>
                <a:gd name="connsiteY6" fmla="*/ 276736 h 345920"/>
                <a:gd name="connsiteX7" fmla="*/ 0 w 95157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157" h="345920">
                  <a:moveTo>
                    <a:pt x="95156" y="276736"/>
                  </a:moveTo>
                  <a:lnTo>
                    <a:pt x="47578" y="276736"/>
                  </a:lnTo>
                  <a:lnTo>
                    <a:pt x="47578" y="345920"/>
                  </a:lnTo>
                  <a:lnTo>
                    <a:pt x="1" y="172960"/>
                  </a:lnTo>
                  <a:lnTo>
                    <a:pt x="47578" y="0"/>
                  </a:lnTo>
                  <a:lnTo>
                    <a:pt x="47578" y="69184"/>
                  </a:lnTo>
                  <a:lnTo>
                    <a:pt x="95156" y="69184"/>
                  </a:lnTo>
                  <a:lnTo>
                    <a:pt x="95156" y="27673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410" tIns="51888" rIns="-1" bIns="51888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" name="组合 25"/>
            <p:cNvGrpSpPr>
              <a:grpSpLocks/>
            </p:cNvGrpSpPr>
            <p:nvPr/>
          </p:nvGrpSpPr>
          <p:grpSpPr bwMode="auto">
            <a:xfrm>
              <a:off x="2584678" y="2087243"/>
              <a:ext cx="1651158" cy="1391675"/>
              <a:chOff x="3792586" y="1651332"/>
              <a:chExt cx="1380680" cy="1260000"/>
            </a:xfrm>
          </p:grpSpPr>
          <p:sp>
            <p:nvSpPr>
              <p:cNvPr id="33" name="八边形 32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852922" y="1651332"/>
                <a:ext cx="1260000" cy="1260000"/>
              </a:xfrm>
              <a:prstGeom prst="octagon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213083" tIns="210500" rIns="213083" bIns="210500" spcCol="1270" anchor="ctr"/>
              <a:lstStyle/>
              <a:p>
                <a:pPr algn="ctr" defTabSz="600075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zh-CN" altLang="en-US" sz="2000" b="1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792586" y="2018604"/>
                <a:ext cx="1380680" cy="53501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none">
                <a:spAutoFit/>
              </a:bodyPr>
              <a:lstStyle/>
              <a:p>
                <a:pPr algn="ctr" defTabSz="600075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r>
                  <a:rPr lang="en-US" altLang="zh-CN" sz="3600" b="1" dirty="0" smtClean="0">
                    <a:ln w="10160">
                      <a:noFill/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</a:rPr>
                  <a:t>sports</a:t>
                </a:r>
                <a:endParaRPr lang="zh-CN" altLang="en-US" sz="3600" b="1" dirty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5" name="任意多边形: 形状 192">
              <a:extLst>
                <a:ext uri="{FF2B5EF4-FFF2-40B4-BE49-F238E27FC236}"/>
              </a:extLst>
            </p:cNvPr>
            <p:cNvSpPr/>
            <p:nvPr/>
          </p:nvSpPr>
          <p:spPr bwMode="auto">
            <a:xfrm>
              <a:off x="2038350" y="2590801"/>
              <a:ext cx="517525" cy="382588"/>
            </a:xfrm>
            <a:custGeom>
              <a:avLst/>
              <a:gdLst>
                <a:gd name="connsiteX0" fmla="*/ 0 w 112687"/>
                <a:gd name="connsiteY0" fmla="*/ 69184 h 345920"/>
                <a:gd name="connsiteX1" fmla="*/ 56344 w 112687"/>
                <a:gd name="connsiteY1" fmla="*/ 69184 h 345920"/>
                <a:gd name="connsiteX2" fmla="*/ 56344 w 112687"/>
                <a:gd name="connsiteY2" fmla="*/ 0 h 345920"/>
                <a:gd name="connsiteX3" fmla="*/ 112687 w 112687"/>
                <a:gd name="connsiteY3" fmla="*/ 172960 h 345920"/>
                <a:gd name="connsiteX4" fmla="*/ 56344 w 112687"/>
                <a:gd name="connsiteY4" fmla="*/ 345920 h 345920"/>
                <a:gd name="connsiteX5" fmla="*/ 56344 w 112687"/>
                <a:gd name="connsiteY5" fmla="*/ 276736 h 345920"/>
                <a:gd name="connsiteX6" fmla="*/ 0 w 112687"/>
                <a:gd name="connsiteY6" fmla="*/ 276736 h 345920"/>
                <a:gd name="connsiteX7" fmla="*/ 0 w 112687"/>
                <a:gd name="connsiteY7" fmla="*/ 69184 h 3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687" h="345920">
                  <a:moveTo>
                    <a:pt x="112686" y="276736"/>
                  </a:moveTo>
                  <a:lnTo>
                    <a:pt x="56343" y="276736"/>
                  </a:lnTo>
                  <a:lnTo>
                    <a:pt x="56343" y="345920"/>
                  </a:lnTo>
                  <a:lnTo>
                    <a:pt x="1" y="172960"/>
                  </a:lnTo>
                  <a:lnTo>
                    <a:pt x="56343" y="0"/>
                  </a:lnTo>
                  <a:lnTo>
                    <a:pt x="56343" y="69184"/>
                  </a:lnTo>
                  <a:lnTo>
                    <a:pt x="112686" y="69184"/>
                  </a:lnTo>
                  <a:lnTo>
                    <a:pt x="112686" y="27673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5354" tIns="51888" rIns="0" bIns="51888" spcCol="1270" anchor="ctr"/>
            <a:lstStyle/>
            <a:p>
              <a:pPr algn="ctr" defTabSz="333375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zh-CN" altLang="en-US" sz="10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3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100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8475" y="1556792"/>
            <a:ext cx="1823085" cy="1596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1" descr="10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7714" y="4937125"/>
            <a:ext cx="1284605" cy="176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2" descr="10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700" y="5012054"/>
            <a:ext cx="1898650" cy="1585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3" descr="10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507" y="5025390"/>
            <a:ext cx="1891665" cy="1596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4" descr="104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0014" y="3414691"/>
            <a:ext cx="1708150" cy="1294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5" descr="运动男孩漫画矢量图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30" y="4987925"/>
            <a:ext cx="1188720" cy="1633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Redocn_201207250919378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890"/>
          <a:stretch>
            <a:fillRect/>
          </a:stretch>
        </p:blipFill>
        <p:spPr>
          <a:xfrm>
            <a:off x="5157450" y="4937125"/>
            <a:ext cx="1851025" cy="1772920"/>
          </a:xfrm>
          <a:prstGeom prst="rect">
            <a:avLst/>
          </a:prstGeom>
        </p:spPr>
      </p:pic>
      <p:sp>
        <p:nvSpPr>
          <p:cNvPr id="12" name="内容占位符 2"/>
          <p:cNvSpPr>
            <a:spLocks noGrp="1" noChangeArrowheads="1"/>
          </p:cNvSpPr>
          <p:nvPr/>
        </p:nvSpPr>
        <p:spPr>
          <a:xfrm>
            <a:off x="378427" y="764704"/>
            <a:ext cx="8736330" cy="1378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b="1" i="1" dirty="0" smtClean="0">
                <a:solidFill>
                  <a:srgbClr val="7030A0"/>
                </a:solidFill>
              </a:rPr>
              <a:t>My favorite sport is________________.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b="1" i="1" dirty="0" smtClean="0">
                <a:solidFill>
                  <a:srgbClr val="7030A0"/>
                </a:solidFill>
              </a:rPr>
              <a:t>It’s___________. </a:t>
            </a:r>
          </a:p>
          <a:p>
            <a:endParaRPr lang="en-US" altLang="zh-CN" b="1" i="1" dirty="0" smtClean="0">
              <a:solidFill>
                <a:srgbClr val="7030A0"/>
              </a:solidFill>
            </a:endParaRPr>
          </a:p>
        </p:txBody>
      </p:sp>
      <p:sp>
        <p:nvSpPr>
          <p:cNvPr id="13" name="内容占位符 2"/>
          <p:cNvSpPr txBox="1"/>
          <p:nvPr/>
        </p:nvSpPr>
        <p:spPr bwMode="auto">
          <a:xfrm>
            <a:off x="827494" y="2186439"/>
            <a:ext cx="6480810" cy="25181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altLang="zh-CN" sz="3200" b="1" i="1" kern="0" dirty="0" smtClean="0">
                <a:solidFill>
                  <a:srgbClr val="0000FF"/>
                </a:solidFill>
              </a:rPr>
              <a:t>                                   interesting    </a:t>
            </a:r>
            <a:r>
              <a:rPr lang="en-US" altLang="zh-CN" sz="3200" b="1" i="1" kern="0" dirty="0" smtClean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20000"/>
              </a:spcBef>
              <a:defRPr/>
            </a:pPr>
            <a:r>
              <a:rPr lang="en-US" altLang="zh-CN" sz="3200" b="1" i="1" kern="0" dirty="0" smtClean="0">
                <a:solidFill>
                  <a:srgbClr val="0000FF"/>
                </a:solidFill>
              </a:rPr>
              <a:t> popular                   expensive</a:t>
            </a:r>
          </a:p>
          <a:p>
            <a:pPr>
              <a:spcBef>
                <a:spcPct val="20000"/>
              </a:spcBef>
              <a:defRPr/>
            </a:pPr>
            <a:r>
              <a:rPr lang="en-US" altLang="zh-CN" sz="3200" b="1" i="1" kern="0" dirty="0" smtClean="0">
                <a:solidFill>
                  <a:srgbClr val="0000FF"/>
                </a:solidFill>
              </a:rPr>
              <a:t>dangerous   </a:t>
            </a:r>
            <a:r>
              <a:rPr lang="en-US" altLang="zh-CN" sz="3200" b="1" i="1" kern="0" dirty="0" smtClean="0">
                <a:solidFill>
                  <a:srgbClr val="0000FF"/>
                </a:solidFill>
                <a:sym typeface="+mn-ea"/>
              </a:rPr>
              <a:t>           </a:t>
            </a:r>
            <a:r>
              <a:rPr lang="en-US" altLang="zh-CN" sz="3200" b="1" i="1" kern="0" dirty="0" smtClean="0">
                <a:solidFill>
                  <a:srgbClr val="0000FF"/>
                </a:solidFill>
              </a:rPr>
              <a:t>difficult</a:t>
            </a:r>
            <a:r>
              <a:rPr lang="en-US" altLang="zh-CN" sz="3200" b="1" i="1" kern="0" dirty="0">
                <a:solidFill>
                  <a:srgbClr val="0000FF"/>
                </a:solidFill>
              </a:rPr>
              <a:t>...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altLang="zh-CN" sz="2400" b="1" i="1" kern="0" dirty="0">
              <a:solidFill>
                <a:srgbClr val="0000FF"/>
              </a:solidFill>
            </a:endParaRPr>
          </a:p>
        </p:txBody>
      </p:sp>
      <p:pic>
        <p:nvPicPr>
          <p:cNvPr id="14" name="欢呼声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.3343" end="8177.87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4757" y="2143562"/>
            <a:ext cx="812825" cy="812825"/>
          </a:xfrm>
          <a:prstGeom prst="rect">
            <a:avLst/>
          </a:prstGeom>
        </p:spPr>
      </p:pic>
      <p:pic>
        <p:nvPicPr>
          <p:cNvPr id="15" name="图片 14" descr="aqwsqsq图片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584" y="2033786"/>
            <a:ext cx="3704590" cy="819150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827584" y="2011313"/>
            <a:ext cx="3002045" cy="4095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ports"/>
          <p:cNvPicPr>
            <a:picLocks noChangeAspect="1"/>
          </p:cNvPicPr>
          <p:nvPr/>
        </p:nvPicPr>
        <p:blipFill>
          <a:blip r:embed="rId4"/>
          <a:srcRect l="18671"/>
          <a:stretch>
            <a:fillRect/>
          </a:stretch>
        </p:blipFill>
        <p:spPr>
          <a:xfrm>
            <a:off x="1007618" y="5013176"/>
            <a:ext cx="7705551" cy="17489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3"/>
          <p:cNvSpPr txBox="1"/>
          <p:nvPr/>
        </p:nvSpPr>
        <p:spPr>
          <a:xfrm>
            <a:off x="551167" y="399669"/>
            <a:ext cx="7165553" cy="437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Listen and finish the exercises.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58063" y="1340768"/>
            <a:ext cx="8166769" cy="437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1. What  is </a:t>
            </a:r>
            <a:r>
              <a:rPr lang="en-US" altLang="zh-CN" sz="2800" b="1" dirty="0" err="1" smtClean="0">
                <a:solidFill>
                  <a:srgbClr val="2403ED"/>
                </a:solidFill>
                <a:latin typeface="Arial" panose="020B0604020202020204" pitchFamily="34" charset="0"/>
              </a:rPr>
              <a:t>Daming’s</a:t>
            </a: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 favorite sport?  </a:t>
            </a:r>
          </a:p>
        </p:txBody>
      </p:sp>
      <p:sp>
        <p:nvSpPr>
          <p:cNvPr id="5" name="Text Box 3"/>
          <p:cNvSpPr txBox="1"/>
          <p:nvPr/>
        </p:nvSpPr>
        <p:spPr>
          <a:xfrm>
            <a:off x="653703" y="2060848"/>
            <a:ext cx="8166769" cy="437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A. Basketball     B. Football      C. Swimming </a:t>
            </a:r>
          </a:p>
        </p:txBody>
      </p:sp>
      <p:sp>
        <p:nvSpPr>
          <p:cNvPr id="6" name="Text Box 3"/>
          <p:cNvSpPr txBox="1"/>
          <p:nvPr/>
        </p:nvSpPr>
        <p:spPr>
          <a:xfrm>
            <a:off x="518070" y="2780928"/>
            <a:ext cx="8166769" cy="437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2. Football is _______________than baseball.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613710" y="3501008"/>
            <a:ext cx="8166769" cy="99719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14350" indent="-514350">
              <a:lnSpc>
                <a:spcPct val="80000"/>
              </a:lnSpc>
              <a:spcBef>
                <a:spcPct val="50000"/>
              </a:spcBef>
              <a:buAutoNum type="alphaUcPeriod"/>
            </a:pP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popular   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B. </a:t>
            </a:r>
            <a:r>
              <a:rPr lang="en-US" altLang="zh-CN" sz="2800" b="1" dirty="0">
                <a:solidFill>
                  <a:srgbClr val="2403ED"/>
                </a:solidFill>
                <a:latin typeface="Arial" panose="020B0604020202020204" pitchFamily="34" charset="0"/>
              </a:rPr>
              <a:t>m</a:t>
            </a: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ore exciting</a:t>
            </a:r>
          </a:p>
        </p:txBody>
      </p:sp>
      <p:sp>
        <p:nvSpPr>
          <p:cNvPr id="9" name="笑脸 8"/>
          <p:cNvSpPr/>
          <p:nvPr/>
        </p:nvSpPr>
        <p:spPr>
          <a:xfrm>
            <a:off x="395536" y="1991337"/>
            <a:ext cx="684834" cy="5760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笑脸 9"/>
          <p:cNvSpPr/>
          <p:nvPr/>
        </p:nvSpPr>
        <p:spPr>
          <a:xfrm>
            <a:off x="395536" y="3951368"/>
            <a:ext cx="684834" cy="576064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Unit 1 activity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16044.65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951368"/>
            <a:ext cx="1506195" cy="1372420"/>
          </a:xfrm>
          <a:prstGeom prst="rect">
            <a:avLst/>
          </a:prstGeom>
        </p:spPr>
      </p:pic>
      <p:sp>
        <p:nvSpPr>
          <p:cNvPr id="12" name="Text Box 3"/>
          <p:cNvSpPr txBox="1"/>
          <p:nvPr/>
        </p:nvSpPr>
        <p:spPr>
          <a:xfrm>
            <a:off x="613710" y="4675298"/>
            <a:ext cx="8166769" cy="43704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2403ED"/>
                </a:solidFill>
                <a:latin typeface="Arial" panose="020B0604020202020204" pitchFamily="34" charset="0"/>
              </a:rPr>
              <a:t>C. interesting</a:t>
            </a:r>
          </a:p>
        </p:txBody>
      </p:sp>
    </p:spTree>
    <p:extLst>
      <p:ext uri="{BB962C8B-B14F-4D97-AF65-F5344CB8AC3E}">
        <p14:creationId xmlns:p14="http://schemas.microsoft.com/office/powerpoint/2010/main" val="52688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301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8452206_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16" y="1268760"/>
            <a:ext cx="3535680" cy="2359660"/>
          </a:xfrm>
          <a:prstGeom prst="rect">
            <a:avLst/>
          </a:prstGeom>
        </p:spPr>
      </p:pic>
      <p:pic>
        <p:nvPicPr>
          <p:cNvPr id="7" name="图片 6" descr="78452206_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16" y="3780185"/>
            <a:ext cx="3535680" cy="2459355"/>
          </a:xfrm>
          <a:prstGeom prst="rect">
            <a:avLst/>
          </a:prstGeom>
        </p:spPr>
      </p:pic>
      <p:pic>
        <p:nvPicPr>
          <p:cNvPr id="8" name="图片 7" descr="78452206_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756" y="1268760"/>
            <a:ext cx="3502660" cy="2359025"/>
          </a:xfrm>
          <a:prstGeom prst="rect">
            <a:avLst/>
          </a:prstGeom>
        </p:spPr>
      </p:pic>
      <p:pic>
        <p:nvPicPr>
          <p:cNvPr id="9" name="图片 8" descr="l_213567_A2320160827S_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756" y="3780185"/>
            <a:ext cx="3502660" cy="2560320"/>
          </a:xfrm>
          <a:prstGeom prst="rect">
            <a:avLst/>
          </a:prstGeom>
        </p:spPr>
      </p:pic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8153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A volleyball match</a:t>
            </a:r>
            <a:endParaRPr lang="en-US" altLang="zh-CN" sz="4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5772" y="5976545"/>
            <a:ext cx="821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I am ______.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141" y="5362182"/>
            <a:ext cx="6223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 Volleyball match was very _______.</a:t>
            </a:r>
            <a:endParaRPr lang="zh-CN" altLang="en-US" sz="3200" b="1" dirty="0"/>
          </a:p>
        </p:txBody>
      </p:sp>
      <p:pic>
        <p:nvPicPr>
          <p:cNvPr id="8" name="图片 7" descr="aqwsqsq图片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637" y="5079963"/>
            <a:ext cx="3704590" cy="819150"/>
          </a:xfrm>
          <a:prstGeom prst="rect">
            <a:avLst/>
          </a:prstGeom>
        </p:spPr>
      </p:pic>
      <p:pic>
        <p:nvPicPr>
          <p:cNvPr id="3" name="2016里约奥运会女排夺冠剪辑 3333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772" y="329518"/>
            <a:ext cx="8295141" cy="466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12222222222222222222222222222222222222222222222\QQ图片20160916174356.pngQQ图片2016091617435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00496" y="213022"/>
            <a:ext cx="5065569" cy="3071834"/>
          </a:xfrm>
          <a:prstGeom prst="rect">
            <a:avLst/>
          </a:prstGeom>
        </p:spPr>
      </p:pic>
      <p:pic>
        <p:nvPicPr>
          <p:cNvPr id="6" name="图片 5" descr="E:\12222222222222222222222222222222222222222222222\1119371057_6_n_1n.jpg1119371057_6_n_1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406" y="213022"/>
            <a:ext cx="3834851" cy="3071834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154940" y="4645635"/>
            <a:ext cx="3236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Hui Ruoqi </a:t>
            </a:r>
            <a:r>
              <a:rPr lang="en-US" sz="3200" b="1" dirty="0" smtClean="0">
                <a:solidFill>
                  <a:srgbClr val="FF0000"/>
                </a:solidFill>
              </a:rPr>
              <a:t>scored</a:t>
            </a:r>
            <a:r>
              <a:rPr lang="en-US" sz="3200" b="1" dirty="0" smtClean="0"/>
              <a:t>.  </a:t>
            </a:r>
            <a:endParaRPr lang="en-US" sz="3200" b="1" dirty="0"/>
          </a:p>
        </p:txBody>
      </p:sp>
      <p:sp>
        <p:nvSpPr>
          <p:cNvPr id="18" name="右箭头 17"/>
          <p:cNvSpPr/>
          <p:nvPr/>
        </p:nvSpPr>
        <p:spPr>
          <a:xfrm>
            <a:off x="3450590" y="4968215"/>
            <a:ext cx="1733550" cy="189230"/>
          </a:xfrm>
          <a:prstGeom prst="rightArrow">
            <a:avLst>
              <a:gd name="adj1" fmla="val 4966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bc58d109b3de9c82707f15586c81800a18d843c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773" y="3504777"/>
            <a:ext cx="3294831" cy="2853940"/>
          </a:xfrm>
          <a:prstGeom prst="rect">
            <a:avLst/>
          </a:prstGeom>
        </p:spPr>
      </p:pic>
      <p:sp>
        <p:nvSpPr>
          <p:cNvPr id="11272" name="TextBox 18"/>
          <p:cNvSpPr txBox="1"/>
          <p:nvPr/>
        </p:nvSpPr>
        <p:spPr>
          <a:xfrm>
            <a:off x="3450273" y="4582454"/>
            <a:ext cx="20955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/sk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ɔ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 </a:t>
            </a:r>
            <a:r>
              <a:rPr lang="zh-CN" alt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得分</a:t>
            </a:r>
          </a:p>
        </p:txBody>
      </p:sp>
    </p:spTree>
    <p:extLst>
      <p:ext uri="{BB962C8B-B14F-4D97-AF65-F5344CB8AC3E}">
        <p14:creationId xmlns:p14="http://schemas.microsoft.com/office/powerpoint/2010/main" val="39309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2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r="19048"/>
          <a:stretch>
            <a:fillRect/>
          </a:stretch>
        </p:blipFill>
        <p:spPr bwMode="auto">
          <a:xfrm>
            <a:off x="761100" y="428604"/>
            <a:ext cx="3882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5958" r="24032"/>
          <a:stretch>
            <a:fillRect/>
          </a:stretch>
        </p:blipFill>
        <p:spPr bwMode="auto">
          <a:xfrm>
            <a:off x="5072066" y="428604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2910" y="3643314"/>
            <a:ext cx="7929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/>
              <a:t>---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What’s the matter with </a:t>
            </a:r>
            <a:r>
              <a:rPr lang="en-US" altLang="zh-CN" sz="4400" b="1" dirty="0" smtClean="0"/>
              <a:t>the girl?</a:t>
            </a:r>
            <a:endParaRPr lang="zh-CN" alt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4714884"/>
            <a:ext cx="7929618" cy="76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/>
              <a:t>---She 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hurt</a:t>
            </a:r>
            <a:r>
              <a:rPr lang="en-US" altLang="zh-CN" sz="4400" b="1" dirty="0" smtClean="0"/>
              <a:t> her face.</a:t>
            </a:r>
            <a:endParaRPr lang="zh-CN" altLang="en-US" sz="4400" b="1" dirty="0"/>
          </a:p>
        </p:txBody>
      </p:sp>
      <p:sp>
        <p:nvSpPr>
          <p:cNvPr id="13323" name="TextBox 18"/>
          <p:cNvSpPr txBox="1"/>
          <p:nvPr/>
        </p:nvSpPr>
        <p:spPr>
          <a:xfrm>
            <a:off x="2379663" y="5385118"/>
            <a:ext cx="2449830" cy="518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/h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ə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:t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/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4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32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929</Words>
  <Application>Microsoft Office PowerPoint</Application>
  <PresentationFormat>全屏显示(4:3)</PresentationFormat>
  <Paragraphs>191</Paragraphs>
  <Slides>28</Slides>
  <Notes>3</Notes>
  <HiddenSlides>0</HiddenSlides>
  <MMClips>6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31" baseType="lpstr"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Listen and check() the true sentences.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52</cp:revision>
  <dcterms:created xsi:type="dcterms:W3CDTF">2017-10-23T02:33:17Z</dcterms:created>
  <dcterms:modified xsi:type="dcterms:W3CDTF">2017-12-01T09:59:24Z</dcterms:modified>
</cp:coreProperties>
</file>