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402" r:id="rId2"/>
    <p:sldId id="377" r:id="rId3"/>
    <p:sldId id="381" r:id="rId4"/>
    <p:sldId id="383" r:id="rId5"/>
    <p:sldId id="385" r:id="rId6"/>
    <p:sldId id="387" r:id="rId7"/>
    <p:sldId id="388" r:id="rId8"/>
    <p:sldId id="389" r:id="rId9"/>
    <p:sldId id="403" r:id="rId10"/>
    <p:sldId id="390" r:id="rId11"/>
    <p:sldId id="398" r:id="rId12"/>
    <p:sldId id="392" r:id="rId13"/>
    <p:sldId id="404" r:id="rId14"/>
  </p:sldIdLst>
  <p:sldSz cx="9144000" cy="6858000" type="screen4x3"/>
  <p:notesSz cx="6858000" cy="9144000"/>
  <p:embeddedFontLst>
    <p:embeddedFont>
      <p:font typeface="Wingdings 2" pitchFamily="18" charset="2"/>
      <p:regular r:id="rId17"/>
    </p:embeddedFont>
    <p:embeddedFont>
      <p:font typeface="Comic Sans MS" pitchFamily="66" charset="0"/>
      <p:regular r:id="rId18"/>
      <p:bold r:id="rId19"/>
    </p:embeddedFont>
    <p:embeddedFont>
      <p:font typeface="Arial Black" pitchFamily="34" charset="0"/>
      <p:bold r:id="rId20"/>
    </p:embeddedFont>
    <p:embeddedFont>
      <p:font typeface="SimHei" pitchFamily="49" charset="-122"/>
      <p:regular r:id="rId21"/>
    </p:embeddedFont>
    <p:embeddedFont>
      <p:font typeface="幼圆" pitchFamily="49" charset="-122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Arial Rounded MT Bold" pitchFamily="34" charset="0"/>
      <p:regular r:id="rId27"/>
    </p:embeddedFont>
    <p:embeddedFont>
      <p:font typeface="微软雅黑" pitchFamily="34" charset="-122"/>
      <p:regular r:id="rId28"/>
      <p:bold r:id="rId29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CC"/>
    <a:srgbClr val="FFFFCC"/>
    <a:srgbClr val="990000"/>
    <a:srgbClr val="0000CC"/>
    <a:srgbClr val="66FF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33" autoAdjust="0"/>
    <p:restoredTop sz="85417" autoAdjust="0"/>
  </p:normalViewPr>
  <p:slideViewPr>
    <p:cSldViewPr>
      <p:cViewPr varScale="1">
        <p:scale>
          <a:sx n="58" d="100"/>
          <a:sy n="58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幼圆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幼圆" pitchFamily="49" charset="-122"/>
              </a:defRPr>
            </a:lvl1pPr>
          </a:lstStyle>
          <a:p>
            <a:pPr>
              <a:defRPr/>
            </a:pPr>
            <a:fld id="{784FE2B5-1B3C-472C-944D-BF2648973A50}" type="datetimeFigureOut">
              <a:rPr lang="zh-CN" altLang="en-US"/>
              <a:pPr>
                <a:defRPr/>
              </a:pPr>
              <a:t>2017/12/2</a:t>
            </a:fld>
            <a:endParaRPr lang="en-US" altLang="zh-CN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幼圆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幼圆" pitchFamily="49" charset="-122"/>
              </a:defRPr>
            </a:lvl1pPr>
          </a:lstStyle>
          <a:p>
            <a:pPr>
              <a:defRPr/>
            </a:pPr>
            <a:fld id="{85AC9278-08A7-4B86-920F-AF1DE02A8DF4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88934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DB0AB47-B1E5-4A3E-A40A-DE3901664DA8}" type="datetimeFigureOut">
              <a:rPr lang="zh-CN" altLang="en-US"/>
              <a:pPr>
                <a:defRPr/>
              </a:pPr>
              <a:t>2017/12/2</a:t>
            </a:fld>
            <a:endParaRPr lang="en-US" altLang="zh-CN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9D6A003-956C-4468-825A-03982671EEE0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5610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6A003-956C-4468-825A-03982671EEE0}" type="slidenum">
              <a:rPr lang="zh-CN" altLang="en-US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6A003-956C-4468-825A-03982671EEE0}" type="slidenum">
              <a:rPr lang="zh-CN" altLang="en-US" smtClean="0"/>
              <a:pPr>
                <a:defRPr/>
              </a:pPr>
              <a:t>10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6A003-956C-4468-825A-03982671EEE0}" type="slidenum">
              <a:rPr lang="zh-CN" altLang="en-US" smtClean="0"/>
              <a:pPr>
                <a:defRPr/>
              </a:pPr>
              <a:t>11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6A003-956C-4468-825A-03982671EEE0}" type="slidenum">
              <a:rPr lang="zh-CN" altLang="en-US" smtClean="0"/>
              <a:pPr>
                <a:defRPr/>
              </a:pPr>
              <a:t>12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6A003-956C-4468-825A-03982671EEE0}" type="slidenum">
              <a:rPr lang="zh-CN" altLang="en-US" smtClean="0"/>
              <a:pPr>
                <a:defRPr/>
              </a:pPr>
              <a:t>13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6A003-956C-4468-825A-03982671EEE0}" type="slidenum">
              <a:rPr lang="zh-CN" altLang="en-US" smtClean="0"/>
              <a:pPr>
                <a:defRPr/>
              </a:pPr>
              <a:t>2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6A003-956C-4468-825A-03982671EEE0}" type="slidenum">
              <a:rPr lang="zh-CN" altLang="en-US" smtClean="0"/>
              <a:pPr>
                <a:defRPr/>
              </a:pPr>
              <a:t>3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6A003-956C-4468-825A-03982671EEE0}" type="slidenum">
              <a:rPr lang="zh-CN" altLang="en-US" smtClean="0"/>
              <a:pPr>
                <a:defRPr/>
              </a:pPr>
              <a:t>4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altLang="zh-CN" baseline="0" dirty="0" smtClean="0"/>
          </a:p>
          <a:p>
            <a:pPr marL="228600" indent="-22860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6A003-956C-4468-825A-03982671EEE0}" type="slidenum">
              <a:rPr lang="zh-CN" altLang="en-US" smtClean="0"/>
              <a:pPr>
                <a:defRPr/>
              </a:pPr>
              <a:t>5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6A003-956C-4468-825A-03982671EEE0}" type="slidenum">
              <a:rPr lang="zh-CN" altLang="en-US" smtClean="0"/>
              <a:pPr>
                <a:defRPr/>
              </a:pPr>
              <a:t>6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6A003-956C-4468-825A-03982671EEE0}" type="slidenum">
              <a:rPr lang="zh-CN" altLang="en-US" smtClean="0"/>
              <a:pPr>
                <a:defRPr/>
              </a:pPr>
              <a:t>7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6A003-956C-4468-825A-03982671EEE0}" type="slidenum">
              <a:rPr lang="zh-CN" altLang="en-US" smtClean="0"/>
              <a:pPr>
                <a:defRPr/>
              </a:pPr>
              <a:t>8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6A003-956C-4468-825A-03982671EEE0}" type="slidenum">
              <a:rPr lang="zh-CN" altLang="en-US" smtClean="0"/>
              <a:pPr>
                <a:defRPr/>
              </a:pPr>
              <a:t>9</a:t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1"/>
          <p:cNvSpPr/>
          <p:nvPr/>
        </p:nvSpPr>
        <p:spPr>
          <a:xfrm>
            <a:off x="-4763" y="0"/>
            <a:ext cx="9148763" cy="68738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2799548" y="3010157"/>
            <a:ext cx="3544904" cy="38074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681390" y="2085975"/>
            <a:ext cx="7781221" cy="866415"/>
          </a:xfrm>
        </p:spPr>
        <p:txBody>
          <a:bodyPr>
            <a:noAutofit/>
          </a:bodyPr>
          <a:lstStyle>
            <a:lvl1pPr algn="ctr">
              <a:defRPr sz="36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Arial Rounded MT Bold" panose="020F070403050403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5BD9-8BBF-4B89-879F-36F97ECCF831}" type="datetimeFigureOut">
              <a:rPr lang="zh-CN" altLang="en-US"/>
              <a:pPr>
                <a:defRPr/>
              </a:pPr>
              <a:t>2017/12/2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D9640-6512-4306-AD23-C6E98CCC6C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4FDB-7451-413D-8CBE-1677644985F3}" type="datetimeFigureOut">
              <a:rPr lang="zh-CN" altLang="en-US"/>
              <a:pPr>
                <a:defRPr/>
              </a:pPr>
              <a:t>2017/12/2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4B5AD-1B30-4BAC-9440-BBCAAC0CB4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4077-987D-480B-B801-336B285BF126}" type="datetimeFigureOut">
              <a:rPr lang="zh-CN" altLang="en-US"/>
              <a:pPr>
                <a:defRPr/>
              </a:pPr>
              <a:t>2017/12/2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2DC8B-6D80-4C30-AB79-C401E6BCE6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FE41A-65B3-48A7-BD46-6EEA7A398C3D}" type="datetimeFigureOut">
              <a:rPr lang="zh-CN" altLang="en-US"/>
              <a:pPr>
                <a:defRPr/>
              </a:pPr>
              <a:t>2017/12/2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3EA05-1D34-4E58-85A0-0D4666D1B3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3F629-8B77-4A61-A55A-95A730FB7842}" type="datetimeFigureOut">
              <a:rPr lang="zh-CN" altLang="en-US"/>
              <a:pPr>
                <a:defRPr/>
              </a:pPr>
              <a:t>2017/12/2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6529B-F40C-4F65-8842-65E70A817F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7F76C-333D-47F0-B2FA-338DA6C15029}" type="datetimeFigureOut">
              <a:rPr lang="zh-CN" altLang="en-US"/>
              <a:pPr>
                <a:defRPr/>
              </a:pPr>
              <a:t>2017/12/2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5DDBD-60B1-48E8-A159-6D8D6BFE74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27C3-9AC0-4B4C-999F-D17A110296EC}" type="datetimeFigureOut">
              <a:rPr lang="zh-CN" altLang="en-US"/>
              <a:pPr>
                <a:defRPr/>
              </a:pPr>
              <a:t>2017/12/2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36315-98D7-4FFE-9848-D9BE798A35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4AEFD-64A2-4554-8730-02F00536BAA8}" type="datetimeFigureOut">
              <a:rPr lang="zh-CN" altLang="en-US"/>
              <a:pPr>
                <a:defRPr/>
              </a:pPr>
              <a:t>2017/12/2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504ED-3202-4CCB-8FB7-B46F9B60E1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92BA-3531-46E8-9E37-98EA691886C6}" type="datetimeFigureOut">
              <a:rPr lang="zh-CN" altLang="en-US"/>
              <a:pPr>
                <a:defRPr/>
              </a:pPr>
              <a:t>2017/12/2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78B6-D6AE-4FE5-AB4F-A02E8AC9F1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CE065-7C26-4E1F-AA95-08AB1DC63E0B}" type="datetimeFigureOut">
              <a:rPr lang="zh-CN" altLang="en-US"/>
              <a:pPr>
                <a:defRPr/>
              </a:pPr>
              <a:t>2017/12/2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B1384-9146-4072-B33B-9C76580203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A89C0-9999-4171-85EC-0E76187FC015}" type="datetimeFigureOut">
              <a:rPr lang="zh-CN" altLang="en-US"/>
              <a:pPr>
                <a:defRPr/>
              </a:pPr>
              <a:t>2017/12/2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3E29C-733C-4CC5-B850-220DFA79F3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8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 bwMode="auto"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D3F41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6F3E25-E86C-4C44-9177-D76B75A74E32}" type="datetimeFigureOut">
              <a:rPr lang="zh-CN" altLang="en-US"/>
              <a:pPr>
                <a:defRPr/>
              </a:pPr>
              <a:t>2017/12/2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D3F41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D3F41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633E44-F272-45A2-8AF9-0B2ABCA125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3" r:id="rId7"/>
    <p:sldLayoutId id="2147483734" r:id="rId8"/>
    <p:sldLayoutId id="2147483735" r:id="rId9"/>
    <p:sldLayoutId id="2147483731" r:id="rId10"/>
    <p:sldLayoutId id="2147483736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itchFamily="34" charset="0"/>
          <a:ea typeface="微软雅黑" pitchFamily="34" charset="-122"/>
        </a:defRPr>
      </a:lvl9pPr>
    </p:titleStyle>
    <p:bodyStyle>
      <a:lvl1pPr marL="357188" indent="-357188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Arial" panose="020B0604020202020204" pitchFamily="34" charset="0"/>
          <a:ea typeface="微软雅黑" panose="020B0503020204020204" pitchFamily="34" charset="-122"/>
          <a:cs typeface="微软雅黑" pitchFamily="34" charset="-122"/>
        </a:defRPr>
      </a:lvl1pPr>
      <a:lvl2pPr marL="357188" indent="-357188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微软雅黑" pitchFamily="34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微软雅黑" pitchFamily="34" charset="-122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微软雅黑" pitchFamily="34" charset="-122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微软雅黑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20140;&#25945;&#26479;&#20844;&#24320;&#35838;\8.25&#35838;&#25913;\Pinkzebra,Benji%20Jackson%20-%20Walk%20Through%20Life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35838;&#20214;&#23450;&#31295;\2&#26085;&#19979;&#21320;\&#21271;&#20140;+&#29579;&#32704;+&#35838;&#20214;&#23450;&#31295;\&#38899;&#39057;&#25991;&#20214;&#22841;\&#35270;&#39057;20171123.avi" TargetMode="External"/><Relationship Id="rId6" Type="http://schemas.openxmlformats.org/officeDocument/2006/relationships/image" Target="../media/image39.png"/><Relationship Id="rId5" Type="http://schemas.openxmlformats.org/officeDocument/2006/relationships/slide" Target="slide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.mp3"/><Relationship Id="rId13" Type="http://schemas.microsoft.com/office/2007/relationships/media" Target="../media/media5.mp3"/><Relationship Id="rId18" Type="http://schemas.openxmlformats.org/officeDocument/2006/relationships/slide" Target="slide5.xml"/><Relationship Id="rId26" Type="http://schemas.openxmlformats.org/officeDocument/2006/relationships/image" Target="../media/image21.png"/><Relationship Id="rId3" Type="http://schemas.openxmlformats.org/officeDocument/2006/relationships/audio" Target="file:///E:\&#35838;&#20214;&#23450;&#31295;\2&#26085;&#19979;&#21320;\&#21271;&#20140;+&#29579;&#32704;+&#35838;&#20214;&#23450;&#31295;\&#38899;&#39057;&#25991;&#20214;&#22841;\i%20don't%20mind.mp3" TargetMode="External"/><Relationship Id="rId21" Type="http://schemas.openxmlformats.org/officeDocument/2006/relationships/image" Target="../media/image16.png"/><Relationship Id="rId7" Type="http://schemas.microsoft.com/office/2007/relationships/media" Target="../media/media2.mp3"/><Relationship Id="rId12" Type="http://schemas.openxmlformats.org/officeDocument/2006/relationships/audio" Target="../media/media4.mp3"/><Relationship Id="rId17" Type="http://schemas.openxmlformats.org/officeDocument/2006/relationships/image" Target="../media/image5.jpeg"/><Relationship Id="rId25" Type="http://schemas.openxmlformats.org/officeDocument/2006/relationships/image" Target="../media/image20.png"/><Relationship Id="rId2" Type="http://schemas.openxmlformats.org/officeDocument/2006/relationships/audio" Target="file:///E:\&#35838;&#20214;&#23450;&#31295;\2&#26085;&#19979;&#21320;\&#21271;&#20140;+&#29579;&#32704;+&#35838;&#20214;&#23450;&#31295;\&#38899;&#39057;&#25991;&#20214;&#22841;\&#24037;&#20316;.mp3" TargetMode="External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15.png"/><Relationship Id="rId1" Type="http://schemas.openxmlformats.org/officeDocument/2006/relationships/audio" Target="file:///E:\&#35838;&#20214;&#23450;&#31295;\2&#26085;&#19979;&#21320;\&#21271;&#20140;+&#29579;&#32704;+&#35838;&#20214;&#23450;&#31295;\&#38899;&#39057;&#25991;&#20214;&#22841;\&#20004;&#36941;&#31354;5&#31186;.mp3" TargetMode="External"/><Relationship Id="rId6" Type="http://schemas.openxmlformats.org/officeDocument/2006/relationships/audio" Target="../media/media1.mp3"/><Relationship Id="rId11" Type="http://schemas.microsoft.com/office/2007/relationships/media" Target="../media/media4.mp3"/><Relationship Id="rId24" Type="http://schemas.openxmlformats.org/officeDocument/2006/relationships/image" Target="../media/image19.png"/><Relationship Id="rId5" Type="http://schemas.microsoft.com/office/2007/relationships/media" Target="../media/media1.mp3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8.png"/><Relationship Id="rId10" Type="http://schemas.openxmlformats.org/officeDocument/2006/relationships/audio" Target="../media/media3.mp3"/><Relationship Id="rId19" Type="http://schemas.openxmlformats.org/officeDocument/2006/relationships/image" Target="../media/image14.png"/><Relationship Id="rId4" Type="http://schemas.openxmlformats.org/officeDocument/2006/relationships/audio" Target="file:///E:\&#35838;&#20214;&#23450;&#31295;\2&#26085;&#19979;&#21320;\&#21271;&#20140;+&#29579;&#32704;+&#35838;&#20214;&#23450;&#31295;\&#38899;&#39057;&#25991;&#20214;&#22841;\reason.mp3" TargetMode="External"/><Relationship Id="rId9" Type="http://schemas.microsoft.com/office/2007/relationships/media" Target="../media/media3.mp3"/><Relationship Id="rId14" Type="http://schemas.openxmlformats.org/officeDocument/2006/relationships/audio" Target="../media/media5.mp3"/><Relationship Id="rId2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19.png"/><Relationship Id="rId3" Type="http://schemas.microsoft.com/office/2007/relationships/media" Target="../media/media6.mp3"/><Relationship Id="rId7" Type="http://schemas.openxmlformats.org/officeDocument/2006/relationships/image" Target="../media/image5.jpeg"/><Relationship Id="rId12" Type="http://schemas.openxmlformats.org/officeDocument/2006/relationships/image" Target="../media/image26.png"/><Relationship Id="rId2" Type="http://schemas.openxmlformats.org/officeDocument/2006/relationships/audio" Target="file:///E:\&#35838;&#20214;&#23450;&#31295;\2&#26085;&#19979;&#21320;\&#21271;&#20140;+&#29579;&#32704;+&#35838;&#20214;&#23450;&#31295;\&#38899;&#39057;&#25991;&#20214;&#22841;\saving%20up.mp3" TargetMode="External"/><Relationship Id="rId1" Type="http://schemas.openxmlformats.org/officeDocument/2006/relationships/audio" Target="file:///E:\&#35838;&#20214;&#23450;&#31295;\2&#26085;&#19979;&#21320;\&#21271;&#20140;+&#29579;&#32704;+&#35838;&#20214;&#23450;&#31295;\&#38899;&#39057;&#25991;&#20214;&#22841;\&#31532;&#20108;&#37096;&#20998;.mp3" TargetMode="Externa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jpeg"/><Relationship Id="rId4" Type="http://schemas.openxmlformats.org/officeDocument/2006/relationships/audio" Target="../media/media6.mp3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35838;&#20214;&#23450;&#31295;\2&#26085;&#19979;&#21320;\&#21271;&#20140;+&#29579;&#32704;+&#35838;&#20214;&#23450;&#31295;\&#38899;&#39057;&#25991;&#20214;&#22841;\&#20840;&#37096;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http://www.clipartbest.com/cliparts/di7/eMk/di7eMkRxT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4" name="AutoShape 6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6" name="AutoShape 8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8" name="AutoShape 10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9" name="Picture 4" descr="http://thejourneyumc.org/journey3/wp-content/uploads/2011/11/preschool-children-playing-clip-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324991"/>
            <a:ext cx="9001156" cy="153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0" name="Pinkzebra,Benji Jackson - Walk Through Lif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71461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文本占位符 13"/>
          <p:cNvSpPr>
            <a:spLocks noChangeArrowheads="1"/>
          </p:cNvSpPr>
          <p:nvPr/>
        </p:nvSpPr>
        <p:spPr bwMode="auto">
          <a:xfrm>
            <a:off x="1187450" y="4286256"/>
            <a:ext cx="6769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  <a:sym typeface="SimHei" pitchFamily="49" charset="-122"/>
              </a:rPr>
              <a:t>北京景山学校   王翀</a:t>
            </a:r>
          </a:p>
        </p:txBody>
      </p:sp>
      <p:sp>
        <p:nvSpPr>
          <p:cNvPr id="3" name="矩形 2"/>
          <p:cNvSpPr/>
          <p:nvPr/>
        </p:nvSpPr>
        <p:spPr>
          <a:xfrm>
            <a:off x="1529790" y="2556384"/>
            <a:ext cx="6426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It’s my Dream. </a:t>
            </a:r>
            <a:endParaRPr lang="zh-CN" altLang="en-US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8130" name="AutoShape 2" descr="http://www.clipartbest.com/cliparts/di7/eMk/di7eMkRxT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8136" name="Picture 8" descr="http://www.clipartbest.com/cliparts/di7/eMk/di7eMkRxT.jpeg"/>
          <p:cNvPicPr>
            <a:picLocks noChangeAspect="1" noChangeArrowheads="1"/>
          </p:cNvPicPr>
          <p:nvPr/>
        </p:nvPicPr>
        <p:blipFill>
          <a:blip r:embed="rId3" cstate="print"/>
          <a:srcRect t="31878"/>
          <a:stretch>
            <a:fillRect/>
          </a:stretch>
        </p:blipFill>
        <p:spPr bwMode="auto">
          <a:xfrm rot="10800000">
            <a:off x="-142892" y="0"/>
            <a:ext cx="942978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3254" name="AutoShape 6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6" name="AutoShape 8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8" name="AutoShape 10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18" name="AutoShape 2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" y="357166"/>
            <a:ext cx="3923928" cy="5355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3200" dirty="0">
                <a:solidFill>
                  <a:srgbClr val="002060"/>
                </a:solidFill>
                <a:latin typeface="Arial Black" pitchFamily="34" charset="0"/>
                <a:ea typeface="微软雅黑"/>
                <a:cs typeface="Times New Roman" pitchFamily="18" charset="0"/>
              </a:rPr>
              <a:t>Discuss in pairs.</a:t>
            </a:r>
            <a:endParaRPr lang="zh-CN" altLang="en-US" sz="3200" dirty="0">
              <a:solidFill>
                <a:srgbClr val="002060"/>
              </a:solidFill>
              <a:latin typeface="Arial Black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83418" y="1048392"/>
            <a:ext cx="777716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en-US" altLang="zh-CN" sz="2800" dirty="0">
                <a:latin typeface="Arial Black" pitchFamily="34" charset="0"/>
                <a:ea typeface="微软雅黑"/>
                <a:cs typeface="Times New Roman" pitchFamily="18" charset="0"/>
              </a:rPr>
              <a:t>Do you want to do a part-time job? </a:t>
            </a:r>
            <a:endParaRPr lang="en-US" altLang="zh-CN" sz="2800" dirty="0" smtClean="0">
              <a:latin typeface="Arial Black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1972203"/>
            <a:ext cx="3786214" cy="401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altLang="zh-CN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98" y="1643050"/>
            <a:ext cx="8715404" cy="33732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zh-CN" sz="2400" dirty="0" smtClean="0">
                <a:solidFill>
                  <a:srgbClr val="C00000"/>
                </a:solidFill>
                <a:latin typeface="Arial Black" pitchFamily="34" charset="0"/>
                <a:ea typeface="微软雅黑"/>
                <a:cs typeface="Times New Roman" pitchFamily="18" charset="0"/>
              </a:rPr>
              <a:t>If YES</a:t>
            </a:r>
            <a:r>
              <a:rPr lang="en-US" altLang="zh-CN" sz="2400" dirty="0" smtClean="0">
                <a:solidFill>
                  <a:srgbClr val="002060"/>
                </a:solidFill>
                <a:latin typeface="Arial Black" pitchFamily="34" charset="0"/>
                <a:ea typeface="微软雅黑"/>
                <a:cs typeface="Times New Roman" pitchFamily="18" charset="0"/>
              </a:rPr>
              <a:t>, what job do you want to do? Why?  </a:t>
            </a:r>
            <a:endParaRPr lang="en-US" altLang="zh-CN" sz="2800" dirty="0" smtClean="0">
              <a:solidFill>
                <a:srgbClr val="002060"/>
              </a:solidFill>
              <a:latin typeface="Arial Black" pitchFamily="34" charset="0"/>
              <a:ea typeface="微软雅黑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800" dirty="0" smtClean="0">
              <a:solidFill>
                <a:srgbClr val="002060"/>
              </a:solidFill>
              <a:latin typeface="Arial Black" pitchFamily="34" charset="0"/>
              <a:ea typeface="微软雅黑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800" dirty="0" smtClean="0">
              <a:solidFill>
                <a:srgbClr val="002060"/>
              </a:solidFill>
              <a:latin typeface="Arial Black" pitchFamily="34" charset="0"/>
              <a:ea typeface="微软雅黑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800" dirty="0" smtClean="0">
              <a:solidFill>
                <a:srgbClr val="002060"/>
              </a:solidFill>
              <a:latin typeface="Arial Black" pitchFamily="34" charset="0"/>
              <a:ea typeface="微软雅黑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800" dirty="0" smtClean="0">
              <a:solidFill>
                <a:srgbClr val="002060"/>
              </a:solidFill>
              <a:latin typeface="Arial Black" pitchFamily="34" charset="0"/>
              <a:ea typeface="微软雅黑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zh-CN" altLang="en-US" sz="2800" dirty="0" smtClean="0">
              <a:solidFill>
                <a:srgbClr val="002060"/>
              </a:solidFill>
              <a:latin typeface="Arial Black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5855163"/>
            <a:ext cx="4143404" cy="53347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zh-CN" sz="2400" dirty="0" smtClean="0">
                <a:solidFill>
                  <a:srgbClr val="C00000"/>
                </a:solidFill>
                <a:latin typeface="Arial Black" pitchFamily="34" charset="0"/>
                <a:ea typeface="微软雅黑"/>
                <a:cs typeface="Times New Roman" pitchFamily="18" charset="0"/>
              </a:rPr>
              <a:t>If NO</a:t>
            </a:r>
            <a:r>
              <a:rPr lang="en-US" altLang="zh-CN" sz="2400" dirty="0" smtClean="0">
                <a:solidFill>
                  <a:srgbClr val="002060"/>
                </a:solidFill>
                <a:latin typeface="Arial Black" pitchFamily="34" charset="0"/>
                <a:ea typeface="微软雅黑"/>
                <a:cs typeface="Times New Roman" pitchFamily="18" charset="0"/>
              </a:rPr>
              <a:t>, why not?</a:t>
            </a:r>
            <a:endParaRPr lang="zh-CN" altLang="en-US" sz="2400" dirty="0" smtClean="0">
              <a:solidFill>
                <a:srgbClr val="002060"/>
              </a:solidFill>
              <a:latin typeface="Arial Black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13314" name="AutoShape 2" descr="http://thumbs.dreamstime.com/z/3d-man-choice-239535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16" name="AutoShape 4" descr="http://thumbs.dreamstime.com/z/3d-man-choice-239535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18" name="AutoShape 6" descr="https://tse4-mm.cn.bing.net/th?id=OIP.DhxmCRGbGup9KruSbwCF9wEsEC&amp;pid=15.1&amp;P=0&amp;w=197&amp;h=17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22" name="AutoShape 10" descr="http://thumbs.dreamstime.com/z/no-emoticon-290875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835695" y="2199020"/>
            <a:ext cx="5580500" cy="3412182"/>
            <a:chOff x="1835695" y="2199020"/>
            <a:chExt cx="5580500" cy="3412182"/>
          </a:xfrm>
        </p:grpSpPr>
        <p:pic>
          <p:nvPicPr>
            <p:cNvPr id="24" name="图片 23" descr="家教 的图像结果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199020"/>
              <a:ext cx="2573901" cy="1585885"/>
            </a:xfrm>
            <a:prstGeom prst="rect">
              <a:avLst/>
            </a:prstGeom>
            <a:ln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pic>
          <p:nvPicPr>
            <p:cNvPr id="25" name="图片 24" descr="http://zx.cjn.cn/wkxw/201608/W020160823359235596243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35376" y="2199020"/>
              <a:ext cx="2574000" cy="1585664"/>
            </a:xfrm>
            <a:prstGeom prst="rect">
              <a:avLst/>
            </a:prstGeom>
            <a:ln/>
          </p:spPr>
        </p:pic>
        <p:pic>
          <p:nvPicPr>
            <p:cNvPr id="26" name="图片 25" descr="http://img1.cache.netease.com/catchpic/0/0C/0C27FB39A8D5D015183D66D4A9FA14A8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42195" y="4023602"/>
              <a:ext cx="2574000" cy="1587600"/>
            </a:xfrm>
            <a:prstGeom prst="rect">
              <a:avLst/>
            </a:prstGeom>
            <a:ln/>
          </p:spPr>
        </p:pic>
        <p:pic>
          <p:nvPicPr>
            <p:cNvPr id="27" name="图片 26" descr="送餐员 的图像结果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35695" y="4023602"/>
              <a:ext cx="2574000" cy="1587600"/>
            </a:xfrm>
            <a:prstGeom prst="rect">
              <a:avLst/>
            </a:prstGeom>
            <a:ln/>
          </p:spPr>
        </p:pic>
      </p:grpSp>
      <p:sp>
        <p:nvSpPr>
          <p:cNvPr id="29" name="TextBox 28"/>
          <p:cNvSpPr txBox="1"/>
          <p:nvPr/>
        </p:nvSpPr>
        <p:spPr>
          <a:xfrm>
            <a:off x="7471021" y="4173284"/>
            <a:ext cx="1071570" cy="169277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0" dirty="0" smtClean="0">
                <a:solidFill>
                  <a:srgbClr val="00206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…</a:t>
            </a:r>
            <a:endParaRPr lang="zh-CN" altLang="en-US" sz="8000" dirty="0" smtClean="0">
              <a:solidFill>
                <a:srgbClr val="00206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8130" name="AutoShape 2" descr="http://www.clipartbest.com/cliparts/di7/eMk/di7eMkRxT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8136" name="Picture 8" descr="http://www.clipartbest.com/cliparts/di7/eMk/di7eMkRxT.jpeg"/>
          <p:cNvPicPr>
            <a:picLocks noChangeAspect="1" noChangeArrowheads="1"/>
          </p:cNvPicPr>
          <p:nvPr/>
        </p:nvPicPr>
        <p:blipFill>
          <a:blip r:embed="rId3" cstate="print"/>
          <a:srcRect t="31878"/>
          <a:stretch>
            <a:fillRect/>
          </a:stretch>
        </p:blipFill>
        <p:spPr bwMode="auto">
          <a:xfrm rot="10800000">
            <a:off x="-285784" y="0"/>
            <a:ext cx="942978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3254" name="AutoShape 6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6" name="AutoShape 8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8" name="AutoShape 10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18" name="AutoShape 2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319382" y="1912281"/>
            <a:ext cx="7004125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</a:pPr>
            <a:r>
              <a:rPr lang="en-US" altLang="zh-CN" sz="2800" b="1" dirty="0" smtClean="0">
                <a:solidFill>
                  <a:srgbClr val="0000CC"/>
                </a:solidFill>
                <a:latin typeface="Arial Black" pitchFamily="34" charset="0"/>
                <a:ea typeface="微软雅黑" pitchFamily="34" charset="-122"/>
                <a:cs typeface="Times New Roman" pitchFamily="18" charset="0"/>
              </a:rPr>
              <a:t>Read the passages about   students doing part-time jobs. </a:t>
            </a:r>
          </a:p>
          <a:p>
            <a:pPr marL="0" marR="0" lvl="0" indent="13970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US" altLang="zh-CN" sz="2800" b="1" dirty="0" smtClean="0">
                <a:solidFill>
                  <a:srgbClr val="0000CC"/>
                </a:solidFill>
                <a:latin typeface="Arial Black" pitchFamily="34" charset="0"/>
                <a:ea typeface="微软雅黑" pitchFamily="34" charset="-122"/>
                <a:cs typeface="Times New Roman" pitchFamily="18" charset="0"/>
              </a:rPr>
              <a:t>2. Finish the vocabulary exercise.</a:t>
            </a:r>
          </a:p>
          <a:p>
            <a:pPr marL="0" marR="0" lvl="0" indent="1397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800" b="1" dirty="0" smtClean="0">
              <a:solidFill>
                <a:srgbClr val="0000CC"/>
              </a:solidFill>
              <a:latin typeface="Arial Black" pitchFamily="34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6082" name="AutoShape 2" descr="See the source ima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084" name="AutoShape 4" descr="See the source ima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94" name="AutoShape 2" descr="https://tse3-mm.cn.bing.net/th?id=OIP.4hit2MiBFiZZJPMqZuPVdgEYEs&amp;pid=15.1&amp;P=0&amp;w=300&amp;h=3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7" name="Picture 7" descr="https://tse2-mm.cn.bing.net/th?id=OIP.e0n3GsB7OXsfMTcd09IJAwEsCp&amp;pid=15.1&amp;P=0&amp;w=278&amp;h=15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5028169"/>
            <a:ext cx="2266604" cy="182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AutoShape 2" descr="https://tse1-mm.cn.bing.net/th?id=OIP.pqvEOI0GUFeLw-nRyL-8cwEsDv&amp;pid=15.1&amp;P=0&amp;w=218&amp;h=1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8" name="Picture 5" descr="https://tse1-mm.cn.bing.net/th?id=OIP.H33ruyOu1a5qZxjv5tbVzwD6D6&amp;pid=15.1&amp;P=0&amp;w=300&amp;h=3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74423">
            <a:off x="387433" y="361002"/>
            <a:ext cx="1898800" cy="158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ttp://cliparts.co/cliparts/6cp/o9B/6cpo9Be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73368">
            <a:off x="142404" y="4995600"/>
            <a:ext cx="1677570" cy="125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8130" name="AutoShape 2" descr="http://www.clipartbest.com/cliparts/di7/eMk/di7eMkRxT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8136" name="Picture 8" descr="http://www.clipartbest.com/cliparts/di7/eMk/di7eMkRxT.jpeg"/>
          <p:cNvPicPr>
            <a:picLocks noChangeAspect="1" noChangeArrowheads="1"/>
          </p:cNvPicPr>
          <p:nvPr/>
        </p:nvPicPr>
        <p:blipFill>
          <a:blip r:embed="rId3" cstate="print"/>
          <a:srcRect t="31878"/>
          <a:stretch>
            <a:fillRect/>
          </a:stretch>
        </p:blipFill>
        <p:spPr bwMode="auto">
          <a:xfrm rot="10800000">
            <a:off x="0" y="0"/>
            <a:ext cx="942978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3254" name="AutoShape 6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6" name="AutoShape 8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8" name="AutoShape 10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18" name="AutoShape 2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4" name="Picture 12" descr="http://www.picgifs.com/graphics/h/have-a-nice-day/graphics-have-a-nice-day-683483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8"/>
            <a:ext cx="3810000" cy="20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images.clipartpanda.com/thank-you-clipart-thank-you-flow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35731">
            <a:off x="157619" y="957860"/>
            <a:ext cx="7485623" cy="3377537"/>
          </a:xfrm>
          <a:prstGeom prst="rect">
            <a:avLst/>
          </a:prstGeom>
          <a:noFill/>
        </p:spPr>
      </p:pic>
      <p:sp>
        <p:nvSpPr>
          <p:cNvPr id="16" name="圆角矩形 15"/>
          <p:cNvSpPr/>
          <p:nvPr/>
        </p:nvSpPr>
        <p:spPr>
          <a:xfrm>
            <a:off x="500034" y="5357826"/>
            <a:ext cx="3571900" cy="1285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i="1" u="sng" dirty="0" smtClean="0">
              <a:solidFill>
                <a:srgbClr val="0070C0"/>
              </a:solidFill>
            </a:endParaRPr>
          </a:p>
          <a:p>
            <a:pPr algn="ctr"/>
            <a:r>
              <a:rPr lang="en-US" altLang="zh-CN" sz="2400" i="1" u="sng" dirty="0" smtClean="0">
                <a:solidFill>
                  <a:srgbClr val="0000CC"/>
                </a:solidFill>
              </a:rPr>
              <a:t>ericawang111@126.com</a:t>
            </a:r>
            <a:endParaRPr lang="zh-CN" altLang="en-US" sz="2400" i="1" u="sng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http://www.clipartbest.com/cliparts/di7/eMk/di7eMkRxT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8136" name="Picture 8" descr="http://www.clipartbest.com/cliparts/di7/eMk/di7eMkRxT.jpeg"/>
          <p:cNvPicPr>
            <a:picLocks noChangeAspect="1" noChangeArrowheads="1"/>
          </p:cNvPicPr>
          <p:nvPr/>
        </p:nvPicPr>
        <p:blipFill>
          <a:blip r:embed="rId4" cstate="print"/>
          <a:srcRect t="31878"/>
          <a:stretch>
            <a:fillRect/>
          </a:stretch>
        </p:blipFill>
        <p:spPr bwMode="auto">
          <a:xfrm rot="10800000">
            <a:off x="0" y="0"/>
            <a:ext cx="942978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  <p:sp>
        <p:nvSpPr>
          <p:cNvPr id="53254" name="AutoShape 6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6" name="AutoShape 8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8" name="AutoShape 10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矩形 15">
            <a:hlinkClick r:id="rId5" action="ppaction://hlinksldjump"/>
          </p:cNvPr>
          <p:cNvSpPr/>
          <p:nvPr/>
        </p:nvSpPr>
        <p:spPr>
          <a:xfrm>
            <a:off x="629305" y="5715016"/>
            <a:ext cx="8228975" cy="5539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000" b="1" dirty="0" smtClean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take </a:t>
            </a:r>
            <a:r>
              <a:rPr lang="en-US" altLang="zh-CN" sz="3000" b="1" dirty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newspapers to people’s </a:t>
            </a:r>
            <a:r>
              <a:rPr lang="en-US" altLang="zh-CN" sz="3000" b="1" dirty="0" smtClean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houses</a:t>
            </a:r>
            <a:endParaRPr lang="en-US" altLang="zh-CN" sz="3000" b="1" dirty="0"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Arial Black" panose="020B0A040201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6562" name="AutoShape 2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564" name="AutoShape 4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566" name="AutoShape 6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178827" y="500042"/>
            <a:ext cx="4786346" cy="6924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000" b="1" dirty="0" smtClean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do a paper round</a:t>
            </a:r>
            <a:endParaRPr lang="zh-CN" altLang="en-US" sz="3000" b="1" dirty="0" smtClean="0"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Arial Black" panose="020B0A040201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动作按钮: 结束 17">
            <a:hlinkClick r:id="rId5" action="ppaction://hlinksldjump" highlightClick="1"/>
          </p:cNvPr>
          <p:cNvSpPr/>
          <p:nvPr/>
        </p:nvSpPr>
        <p:spPr>
          <a:xfrm>
            <a:off x="8460432" y="5949280"/>
            <a:ext cx="500066" cy="357190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视频2017112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763688" y="1412776"/>
            <a:ext cx="5904656" cy="394774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6"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8150" y="568672"/>
            <a:ext cx="8272463" cy="70008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8130" name="AutoShape 2" descr="http://www.clipartbest.com/cliparts/di7/eMk/di7eMkRxT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8136" name="Picture 8" descr="http://www.clipartbest.com/cliparts/di7/eMk/di7eMkRxT.jpeg"/>
          <p:cNvPicPr>
            <a:picLocks noChangeAspect="1" noChangeArrowheads="1"/>
          </p:cNvPicPr>
          <p:nvPr/>
        </p:nvPicPr>
        <p:blipFill>
          <a:blip r:embed="rId3" cstate="print"/>
          <a:srcRect t="31878"/>
          <a:stretch>
            <a:fillRect/>
          </a:stretch>
        </p:blipFill>
        <p:spPr bwMode="auto">
          <a:xfrm rot="10800000">
            <a:off x="-142892" y="0"/>
            <a:ext cx="942978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8" name="Picture 2" descr="C:\Users\erica\Desktop\31428698350229226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5500702"/>
            <a:ext cx="928694" cy="91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erica\Desktop\17478759752062770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487">
            <a:off x="7994937" y="5957794"/>
            <a:ext cx="857256" cy="9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erica\Desktop\27532127334242846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06" y="5000636"/>
            <a:ext cx="1032194" cy="10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222072" y="438474"/>
            <a:ext cx="8279150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 smtClean="0">
                <a:solidFill>
                  <a:srgbClr val="00206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                        </a:t>
            </a:r>
            <a:r>
              <a:rPr lang="en-US" altLang="zh-CN" sz="3200" b="1" dirty="0" smtClean="0">
                <a:solidFill>
                  <a:srgbClr val="002060"/>
                </a:solidFill>
                <a:latin typeface="Arial Black" pitchFamily="34" charset="0"/>
                <a:ea typeface="+mn-ea"/>
                <a:cs typeface="Times New Roman" pitchFamily="18" charset="0"/>
              </a:rPr>
              <a:t>for students in England</a:t>
            </a:r>
            <a:endParaRPr lang="en-US" altLang="zh-CN" sz="3200" b="1" dirty="0">
              <a:solidFill>
                <a:srgbClr val="002060"/>
              </a:solidFill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14" name="Picture 4" descr="http://img.thrfun.com/img/083/729/student_car_wash_l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045" y="1389012"/>
            <a:ext cx="3811799" cy="24000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7" name="Picture 2" descr="https://www.girltalkfoundationinc.com/wp-content/uploads/2016/03/Teen-working-500x2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45679" y="1400267"/>
            <a:ext cx="3782224" cy="23887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" name="Picture 13" descr="Image result for dog Walker "/>
          <p:cNvPicPr>
            <a:picLocks noChangeAspect="1" noChangeArrowheads="1"/>
          </p:cNvPicPr>
          <p:nvPr/>
        </p:nvPicPr>
        <p:blipFill rotWithShape="1">
          <a:blip r:embed="rId9" cstate="print"/>
          <a:srcRect l="7332" r="8724"/>
          <a:stretch/>
        </p:blipFill>
        <p:spPr bwMode="auto">
          <a:xfrm>
            <a:off x="2627783" y="4020716"/>
            <a:ext cx="4110193" cy="25046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40683" y="506522"/>
            <a:ext cx="3739229" cy="684000"/>
          </a:xfrm>
          <a:prstGeom prst="rect">
            <a:avLst/>
          </a:prstGeom>
          <a:solidFill>
            <a:srgbClr val="FFFFCC"/>
          </a:solidFill>
          <a:effectLst/>
          <a:scene3d>
            <a:camera prst="orthographicFront"/>
            <a:lightRig rig="glow" dir="tl">
              <a:rot lat="0" lon="0" rev="5400000"/>
            </a:lightRig>
          </a:scene3d>
          <a:sp3d>
            <a:bevelT prst="angle"/>
          </a:sp3d>
        </p:spPr>
        <p:txBody>
          <a:bodyPr wrap="non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3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Part-time jobs</a:t>
            </a:r>
            <a:endParaRPr lang="zh-CN" altLang="en-US" sz="36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8130" name="AutoShape 2" descr="http://www.clipartbest.com/cliparts/di7/eMk/di7eMkRxT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8136" name="Picture 8" descr="http://www.clipartbest.com/cliparts/di7/eMk/di7eMkRxT.jpeg"/>
          <p:cNvPicPr>
            <a:picLocks noChangeAspect="1" noChangeArrowheads="1"/>
          </p:cNvPicPr>
          <p:nvPr/>
        </p:nvPicPr>
        <p:blipFill>
          <a:blip r:embed="rId3" cstate="print"/>
          <a:srcRect t="31878"/>
          <a:stretch>
            <a:fillRect/>
          </a:stretch>
        </p:blipFill>
        <p:spPr bwMode="auto">
          <a:xfrm rot="10800000">
            <a:off x="0" y="0"/>
            <a:ext cx="942978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3254" name="AutoShape 6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6" name="AutoShape 8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8" name="AutoShape 10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/>
          <a:stretch/>
        </p:blipFill>
        <p:spPr bwMode="auto">
          <a:xfrm rot="21392339">
            <a:off x="952861" y="647766"/>
            <a:ext cx="2625435" cy="324770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 rot="21359243">
            <a:off x="1666729" y="3912158"/>
            <a:ext cx="1584175" cy="7325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rgbClr val="00206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Amy</a:t>
            </a:r>
            <a:endParaRPr lang="en-US" altLang="zh-CN" sz="3200" b="1" dirty="0">
              <a:solidFill>
                <a:srgbClr val="00206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 rot="291716">
            <a:off x="5457378" y="3853656"/>
            <a:ext cx="1623131" cy="7325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rgbClr val="00206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Dave</a:t>
            </a:r>
            <a:endParaRPr lang="en-US" altLang="zh-CN" sz="3200" b="1" dirty="0">
              <a:solidFill>
                <a:srgbClr val="00206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280">
            <a:off x="5174801" y="653883"/>
            <a:ext cx="2589366" cy="31825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526180" y="4714884"/>
            <a:ext cx="7779053" cy="121264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convex"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i="1" cap="none" spc="50" dirty="0" smtClean="0">
                <a:ln w="11430"/>
                <a:solidFill>
                  <a:srgbClr val="0070C0"/>
                </a:solidFill>
                <a:latin typeface="Arial Black" pitchFamily="34" charset="0"/>
                <a:ea typeface="微软雅黑"/>
                <a:cs typeface="Times New Roman" pitchFamily="18" charset="0"/>
              </a:rPr>
              <a:t>Guess</a:t>
            </a:r>
            <a:r>
              <a:rPr lang="en-US" altLang="zh-CN" sz="2800" b="1" cap="none" spc="50" dirty="0" smtClean="0">
                <a:ln w="11430"/>
                <a:solidFill>
                  <a:srgbClr val="0070C0"/>
                </a:solidFill>
                <a:latin typeface="Arial Black" pitchFamily="34" charset="0"/>
                <a:ea typeface="微软雅黑"/>
                <a:cs typeface="Times New Roman" pitchFamily="18" charset="0"/>
              </a:rPr>
              <a:t>: What aspects </a:t>
            </a:r>
            <a:r>
              <a:rPr lang="en-US" altLang="zh-CN" sz="2800" b="1" spc="50" dirty="0" smtClean="0">
                <a:ln w="11430"/>
                <a:solidFill>
                  <a:srgbClr val="0070C0"/>
                </a:solidFill>
                <a:latin typeface="Arial Black" pitchFamily="34" charset="0"/>
                <a:ea typeface="微软雅黑"/>
                <a:cs typeface="Times New Roman" pitchFamily="18" charset="0"/>
              </a:rPr>
              <a:t>(</a:t>
            </a:r>
            <a:r>
              <a:rPr lang="zh-CN" altLang="en-US" sz="2800" b="1" cap="none" spc="50" dirty="0" smtClean="0">
                <a:ln w="11430"/>
                <a:solidFill>
                  <a:srgbClr val="0070C0"/>
                </a:solidFill>
                <a:latin typeface="Arial Black" pitchFamily="34" charset="0"/>
                <a:ea typeface="微软雅黑"/>
                <a:cs typeface="Times New Roman" pitchFamily="18" charset="0"/>
              </a:rPr>
              <a:t>方面</a:t>
            </a:r>
            <a:r>
              <a:rPr lang="en-US" altLang="zh-CN" sz="2800" b="1" spc="50" dirty="0" smtClean="0">
                <a:ln w="11430"/>
                <a:solidFill>
                  <a:srgbClr val="0070C0"/>
                </a:solidFill>
                <a:latin typeface="Arial Black" pitchFamily="34" charset="0"/>
                <a:ea typeface="微软雅黑"/>
                <a:cs typeface="Times New Roman" pitchFamily="18" charset="0"/>
              </a:rPr>
              <a:t>) </a:t>
            </a:r>
            <a:r>
              <a:rPr lang="en-US" altLang="zh-CN" sz="2800" b="1" cap="none" spc="50" dirty="0" smtClean="0">
                <a:ln w="11430"/>
                <a:solidFill>
                  <a:srgbClr val="0070C0"/>
                </a:solidFill>
                <a:latin typeface="Arial Black" pitchFamily="34" charset="0"/>
                <a:ea typeface="微软雅黑"/>
                <a:cs typeface="Times New Roman" pitchFamily="18" charset="0"/>
              </a:rPr>
              <a:t>of the job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cap="none" spc="50" dirty="0" smtClean="0">
                <a:ln w="11430"/>
                <a:solidFill>
                  <a:srgbClr val="0070C0"/>
                </a:solidFill>
                <a:latin typeface="Arial Black" pitchFamily="34" charset="0"/>
                <a:ea typeface="微软雅黑"/>
                <a:cs typeface="Times New Roman" pitchFamily="18" charset="0"/>
              </a:rPr>
              <a:t>             do they talk about? </a:t>
            </a:r>
            <a:endParaRPr lang="zh-CN" altLang="en-US" sz="2800" b="1" cap="none" spc="50" dirty="0">
              <a:ln w="11430"/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5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8130" name="AutoShape 2" descr="http://www.clipartbest.com/cliparts/di7/eMk/di7eMkRxT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8136" name="Picture 8" descr="http://www.clipartbest.com/cliparts/di7/eMk/di7eMkRxT.jpeg"/>
          <p:cNvPicPr>
            <a:picLocks noChangeAspect="1" noChangeArrowheads="1"/>
          </p:cNvPicPr>
          <p:nvPr/>
        </p:nvPicPr>
        <p:blipFill>
          <a:blip r:embed="rId17" cstate="print"/>
          <a:srcRect t="31878"/>
          <a:stretch>
            <a:fillRect/>
          </a:stretch>
        </p:blipFill>
        <p:spPr bwMode="auto">
          <a:xfrm rot="10800000">
            <a:off x="-285784" y="0"/>
            <a:ext cx="942978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3254" name="AutoShape 6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6" name="AutoShape 8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8" name="AutoShape 10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标题 1">
            <a:hlinkClick r:id="rId18" action="ppaction://hlinksldjump"/>
          </p:cNvPr>
          <p:cNvSpPr txBox="1">
            <a:spLocks/>
          </p:cNvSpPr>
          <p:nvPr/>
        </p:nvSpPr>
        <p:spPr>
          <a:xfrm>
            <a:off x="684000" y="540000"/>
            <a:ext cx="7462042" cy="978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lnSpc>
                <a:spcPct val="90000"/>
              </a:lnSpc>
              <a:defRPr sz="3200">
                <a:solidFill>
                  <a:srgbClr val="002060"/>
                </a:solidFill>
                <a:latin typeface="Arial Black" pitchFamily="34" charset="0"/>
                <a:ea typeface="微软雅黑"/>
                <a:cs typeface="Times New Roman" pitchFamily="18" charset="0"/>
              </a:defRPr>
            </a:lvl1pPr>
          </a:lstStyle>
          <a:p>
            <a:r>
              <a:rPr lang="en-US" altLang="zh-CN" dirty="0"/>
              <a:t>Listen and find out the key information about Amy’s job. </a:t>
            </a:r>
            <a:endParaRPr lang="zh-CN" altLang="en-US" dirty="0"/>
          </a:p>
        </p:txBody>
      </p:sp>
      <p:sp>
        <p:nvSpPr>
          <p:cNvPr id="29" name="动作按钮: 结束 28">
            <a:hlinkClick r:id="" action="ppaction://hlinkshowjump?jump=lastslide" highlightClick="1"/>
          </p:cNvPr>
          <p:cNvSpPr/>
          <p:nvPr/>
        </p:nvSpPr>
        <p:spPr>
          <a:xfrm>
            <a:off x="8072462" y="5786454"/>
            <a:ext cx="500066" cy="357190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9" cstate="print"/>
          <a:srcRect l="12304" t="37500" r="46094" b="15625"/>
          <a:stretch>
            <a:fillRect/>
          </a:stretch>
        </p:blipFill>
        <p:spPr bwMode="auto">
          <a:xfrm>
            <a:off x="1081062" y="1783845"/>
            <a:ext cx="6572296" cy="41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0" name="云形标注 19"/>
          <p:cNvSpPr/>
          <p:nvPr/>
        </p:nvSpPr>
        <p:spPr>
          <a:xfrm>
            <a:off x="1500166" y="3857628"/>
            <a:ext cx="5429288" cy="1643074"/>
          </a:xfrm>
          <a:prstGeom prst="cloudCallout">
            <a:avLst>
              <a:gd name="adj1" fmla="val 13234"/>
              <a:gd name="adj2" fmla="val -110923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dirty="0" smtClean="0">
              <a:solidFill>
                <a:srgbClr val="002060"/>
              </a:solidFill>
              <a:latin typeface="Arial Black" pitchFamily="34" charset="0"/>
              <a:ea typeface="微软雅黑"/>
              <a:cs typeface="Times New Roman" pitchFamily="18" charset="0"/>
            </a:endParaRPr>
          </a:p>
          <a:p>
            <a:pPr algn="ctr"/>
            <a:r>
              <a:rPr lang="en-US" altLang="zh-CN" sz="2800" dirty="0" smtClean="0">
                <a:solidFill>
                  <a:srgbClr val="00206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“Isn’t it a lot of work for hardly any money?”</a:t>
            </a:r>
            <a:endParaRPr lang="zh-CN" altLang="en-US" sz="2800" dirty="0" smtClean="0">
              <a:solidFill>
                <a:srgbClr val="00206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algn="ctr"/>
            <a:endParaRPr lang="zh-CN" altLang="en-US" dirty="0"/>
          </a:p>
        </p:txBody>
      </p:sp>
      <p:cxnSp>
        <p:nvCxnSpPr>
          <p:cNvPr id="32" name="直接连接符 31"/>
          <p:cNvCxnSpPr/>
          <p:nvPr/>
        </p:nvCxnSpPr>
        <p:spPr>
          <a:xfrm>
            <a:off x="2857488" y="5143512"/>
            <a:ext cx="250033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两遍空5秒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 cstate="print"/>
          <a:stretch>
            <a:fillRect/>
          </a:stretch>
        </p:blipFill>
        <p:spPr>
          <a:xfrm>
            <a:off x="7380312" y="1124744"/>
            <a:ext cx="244475" cy="244475"/>
          </a:xfrm>
          <a:prstGeom prst="rect">
            <a:avLst/>
          </a:prstGeom>
        </p:spPr>
      </p:pic>
      <p:pic>
        <p:nvPicPr>
          <p:cNvPr id="24" name="工作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1" cstate="print"/>
          <a:stretch>
            <a:fillRect/>
          </a:stretch>
        </p:blipFill>
        <p:spPr>
          <a:xfrm>
            <a:off x="7668344" y="1124744"/>
            <a:ext cx="244475" cy="244475"/>
          </a:xfrm>
          <a:prstGeom prst="rect">
            <a:avLst/>
          </a:prstGeom>
        </p:spPr>
      </p:pic>
      <p:pic>
        <p:nvPicPr>
          <p:cNvPr id="42" name="i don't mind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2" cstate="print"/>
          <a:stretch>
            <a:fillRect/>
          </a:stretch>
        </p:blipFill>
        <p:spPr>
          <a:xfrm>
            <a:off x="6804248" y="6021288"/>
            <a:ext cx="244475" cy="244475"/>
          </a:xfrm>
          <a:prstGeom prst="rect">
            <a:avLst/>
          </a:prstGeom>
        </p:spPr>
      </p:pic>
      <p:pic>
        <p:nvPicPr>
          <p:cNvPr id="43" name="reason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3" cstate="print"/>
          <a:stretch>
            <a:fillRect/>
          </a:stretch>
        </p:blipFill>
        <p:spPr>
          <a:xfrm>
            <a:off x="7092280" y="6021288"/>
            <a:ext cx="244475" cy="244475"/>
          </a:xfrm>
          <a:prstGeom prst="rect">
            <a:avLst/>
          </a:prstGeom>
        </p:spPr>
      </p:pic>
      <p:pic>
        <p:nvPicPr>
          <p:cNvPr id="3" name="hardly any money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032792" y="6134693"/>
            <a:ext cx="378968" cy="378968"/>
          </a:xfrm>
          <a:prstGeom prst="rect">
            <a:avLst/>
          </a:prstGeom>
        </p:spPr>
      </p:pic>
      <p:pic>
        <p:nvPicPr>
          <p:cNvPr id="4" name="paper round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3500" y="6098233"/>
            <a:ext cx="447177" cy="447177"/>
          </a:xfrm>
          <a:prstGeom prst="rect">
            <a:avLst/>
          </a:prstGeom>
        </p:spPr>
      </p:pic>
      <p:pic>
        <p:nvPicPr>
          <p:cNvPr id="5" name="第一句Dave关于工作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10676" y="6107359"/>
            <a:ext cx="417985" cy="417985"/>
          </a:xfrm>
          <a:prstGeom prst="rect">
            <a:avLst/>
          </a:prstGeom>
        </p:spPr>
      </p:pic>
      <p:pic>
        <p:nvPicPr>
          <p:cNvPr id="6" name="cycle around the town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28662" y="6122366"/>
            <a:ext cx="402978" cy="402978"/>
          </a:xfrm>
          <a:prstGeom prst="rect">
            <a:avLst/>
          </a:prstGeom>
        </p:spPr>
      </p:pic>
      <p:pic>
        <p:nvPicPr>
          <p:cNvPr id="7" name="I don't get a lot of money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598177" y="6148536"/>
            <a:ext cx="384868" cy="38486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494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54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26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11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1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65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4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8130" name="AutoShape 2" descr="http://www.clipartbest.com/cliparts/di7/eMk/di7eMkRxT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8136" name="Picture 8" descr="http://www.clipartbest.com/cliparts/di7/eMk/di7eMkRxT.jpeg"/>
          <p:cNvPicPr>
            <a:picLocks noChangeAspect="1" noChangeArrowheads="1"/>
          </p:cNvPicPr>
          <p:nvPr/>
        </p:nvPicPr>
        <p:blipFill>
          <a:blip r:embed="rId7" cstate="print"/>
          <a:srcRect t="31878"/>
          <a:stretch>
            <a:fillRect/>
          </a:stretch>
        </p:blipFill>
        <p:spPr bwMode="auto">
          <a:xfrm rot="10800000">
            <a:off x="-216950" y="30392"/>
            <a:ext cx="9429784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</p:pic>
      <p:sp>
        <p:nvSpPr>
          <p:cNvPr id="53254" name="AutoShape 6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6" name="AutoShape 8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8" name="AutoShape 10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9" name="Picture 2" descr="C:\Users\js-03\Desktop\图片备用\hand-putting-money-in-coin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" b="3935"/>
          <a:stretch/>
        </p:blipFill>
        <p:spPr bwMode="auto">
          <a:xfrm rot="20829055">
            <a:off x="2604713" y="4465174"/>
            <a:ext cx="1889908" cy="170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9" cstate="print"/>
          <a:srcRect l="29008" t="30121" r="9567"/>
          <a:stretch>
            <a:fillRect/>
          </a:stretch>
        </p:blipFill>
        <p:spPr bwMode="auto">
          <a:xfrm>
            <a:off x="319417" y="1991452"/>
            <a:ext cx="2000264" cy="2357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3" name="Picture 2" descr="http://www.learninghub.ie/wp-content/uploads/2013/01/steps-to-a-clean-electric-guitar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14406">
            <a:off x="5807561" y="4339580"/>
            <a:ext cx="2126461" cy="178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组合 33"/>
          <p:cNvGrpSpPr/>
          <p:nvPr/>
        </p:nvGrpSpPr>
        <p:grpSpPr>
          <a:xfrm>
            <a:off x="2676871" y="2120998"/>
            <a:ext cx="5135489" cy="803946"/>
            <a:chOff x="2643174" y="1643050"/>
            <a:chExt cx="5400600" cy="803946"/>
          </a:xfrm>
        </p:grpSpPr>
        <p:sp>
          <p:nvSpPr>
            <p:cNvPr id="25" name="圆角矩形标注 24"/>
            <p:cNvSpPr/>
            <p:nvPr/>
          </p:nvSpPr>
          <p:spPr>
            <a:xfrm>
              <a:off x="2643174" y="1643050"/>
              <a:ext cx="5400600" cy="792088"/>
            </a:xfrm>
            <a:prstGeom prst="wedgeRoundRectCallout">
              <a:avLst>
                <a:gd name="adj1" fmla="val -54466"/>
                <a:gd name="adj2" fmla="val 23722"/>
                <a:gd name="adj3" fmla="val 16667"/>
              </a:avLst>
            </a:prstGeom>
            <a:solidFill>
              <a:srgbClr val="FFFFCC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2714612" y="1714488"/>
              <a:ext cx="5328592" cy="732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514350" lvl="0" indent="-514350">
                <a:lnSpc>
                  <a:spcPct val="130000"/>
                </a:lnSpc>
              </a:pPr>
              <a:r>
                <a:rPr lang="en-US" altLang="zh-CN" sz="3200" b="1" dirty="0" smtClean="0">
                  <a:solidFill>
                    <a:srgbClr val="3D3F4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“I’m doing it for a reason!”</a:t>
              </a:r>
              <a:endParaRPr lang="en-US" altLang="zh-CN" sz="32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676871" y="3284984"/>
            <a:ext cx="6467129" cy="792088"/>
            <a:chOff x="2643174" y="2857496"/>
            <a:chExt cx="6287617" cy="792088"/>
          </a:xfrm>
        </p:grpSpPr>
        <p:sp>
          <p:nvSpPr>
            <p:cNvPr id="31" name="圆角矩形标注 30"/>
            <p:cNvSpPr/>
            <p:nvPr/>
          </p:nvSpPr>
          <p:spPr>
            <a:xfrm>
              <a:off x="2643174" y="2857496"/>
              <a:ext cx="6072230" cy="792088"/>
            </a:xfrm>
            <a:prstGeom prst="wedgeRoundRectCallout">
              <a:avLst>
                <a:gd name="adj1" fmla="val -54466"/>
                <a:gd name="adj2" fmla="val 23722"/>
                <a:gd name="adj3" fmla="val 16667"/>
              </a:avLst>
            </a:prstGeom>
            <a:solidFill>
              <a:srgbClr val="FFFFCC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2714612" y="2857496"/>
              <a:ext cx="6216179" cy="72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3200" b="1" dirty="0" smtClean="0">
                  <a:solidFill>
                    <a:srgbClr val="00206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“I’m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saving up </a:t>
              </a:r>
              <a:r>
                <a:rPr lang="en-US" altLang="zh-CN" sz="3200" b="1" dirty="0" smtClean="0">
                  <a:solidFill>
                    <a:srgbClr val="002060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for a good guitar.” </a:t>
              </a:r>
              <a:endParaRPr lang="zh-CN" altLang="en-US" sz="3200" b="1" dirty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sp>
        <p:nvSpPr>
          <p:cNvPr id="24" name="标题 1"/>
          <p:cNvSpPr txBox="1">
            <a:spLocks/>
          </p:cNvSpPr>
          <p:nvPr/>
        </p:nvSpPr>
        <p:spPr>
          <a:xfrm>
            <a:off x="527769" y="571480"/>
            <a:ext cx="8088461" cy="9787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lnSpc>
                <a:spcPct val="90000"/>
              </a:lnSpc>
              <a:defRPr sz="3200">
                <a:solidFill>
                  <a:srgbClr val="002060"/>
                </a:solidFill>
                <a:latin typeface="Arial Black" pitchFamily="34" charset="0"/>
                <a:ea typeface="微软雅黑"/>
                <a:cs typeface="Times New Roman" pitchFamily="18" charset="0"/>
              </a:defRPr>
            </a:lvl1pPr>
          </a:lstStyle>
          <a:p>
            <a:r>
              <a:rPr lang="en-US" altLang="zh-CN" dirty="0"/>
              <a:t>Listen and find out why Amy does the job. </a:t>
            </a:r>
            <a:endParaRPr lang="zh-CN" altLang="en-US" dirty="0"/>
          </a:p>
        </p:txBody>
      </p:sp>
      <p:pic>
        <p:nvPicPr>
          <p:cNvPr id="26" name="第二部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244408" y="980728"/>
            <a:ext cx="244475" cy="244475"/>
          </a:xfrm>
          <a:prstGeom prst="rect">
            <a:avLst/>
          </a:prstGeom>
        </p:spPr>
      </p:pic>
      <p:pic>
        <p:nvPicPr>
          <p:cNvPr id="29" name="saving u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1115616" y="4509120"/>
            <a:ext cx="244475" cy="244475"/>
          </a:xfrm>
          <a:prstGeom prst="rect">
            <a:avLst/>
          </a:prstGeom>
        </p:spPr>
      </p:pic>
      <p:pic>
        <p:nvPicPr>
          <p:cNvPr id="3" name="pocket mone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60375" y="434890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046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97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8130" name="AutoShape 2" descr="http://www.clipartbest.com/cliparts/di7/eMk/di7eMkRxT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8136" name="Picture 8" descr="http://www.clipartbest.com/cliparts/di7/eMk/di7eMkRxT.jpeg"/>
          <p:cNvPicPr>
            <a:picLocks noChangeAspect="1" noChangeArrowheads="1"/>
          </p:cNvPicPr>
          <p:nvPr/>
        </p:nvPicPr>
        <p:blipFill>
          <a:blip r:embed="rId3" cstate="print"/>
          <a:srcRect t="31878"/>
          <a:stretch>
            <a:fillRect/>
          </a:stretch>
        </p:blipFill>
        <p:spPr bwMode="auto">
          <a:xfrm rot="10800000">
            <a:off x="0" y="-30985"/>
            <a:ext cx="942978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3254" name="AutoShape 6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6" name="AutoShape 8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8" name="AutoShape 10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18" name="AutoShape 2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矩形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-32" y="540000"/>
            <a:ext cx="9121809" cy="9787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zh-CN" sz="3200" dirty="0">
                <a:solidFill>
                  <a:srgbClr val="002060"/>
                </a:solidFill>
                <a:latin typeface="Arial Black" pitchFamily="34" charset="0"/>
                <a:ea typeface="微软雅黑"/>
                <a:cs typeface="Times New Roman" pitchFamily="18" charset="0"/>
              </a:rPr>
              <a:t>Match the words and expressions 1-4 in the conversation with expressions a-d. </a:t>
            </a:r>
            <a:endParaRPr lang="zh-CN" altLang="en-US" sz="3200" dirty="0">
              <a:solidFill>
                <a:srgbClr val="002060"/>
              </a:solidFill>
              <a:latin typeface="Arial Black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855388"/>
            <a:ext cx="3786214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 pocket money</a:t>
            </a:r>
          </a:p>
          <a:p>
            <a:pPr>
              <a:lnSpc>
                <a:spcPct val="200000"/>
              </a:lnSpc>
            </a:pPr>
            <a:r>
              <a:rPr lang="en-US" altLang="zh-CN" sz="3200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2. mind </a:t>
            </a:r>
          </a:p>
          <a:p>
            <a:pPr>
              <a:lnSpc>
                <a:spcPct val="200000"/>
              </a:lnSpc>
            </a:pPr>
            <a:r>
              <a:rPr lang="en-US" altLang="zh-CN" sz="3200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3. saving up</a:t>
            </a:r>
          </a:p>
          <a:p>
            <a:pPr>
              <a:lnSpc>
                <a:spcPct val="200000"/>
              </a:lnSpc>
            </a:pPr>
            <a:r>
              <a:rPr lang="en-US" altLang="zh-CN" sz="3200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4. hardly any money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4018" y="1826018"/>
            <a:ext cx="557216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3200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a. </a:t>
            </a:r>
            <a:r>
              <a:rPr lang="en-US" altLang="zh-CN" sz="3200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money 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that parents give their children every week or every month </a:t>
            </a:r>
            <a:endParaRPr lang="en-US" altLang="zh-CN" sz="3200" dirty="0" smtClean="0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lang="en-US" altLang="zh-CN" sz="3200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 almost no money</a:t>
            </a:r>
          </a:p>
          <a:p>
            <a:pPr>
              <a:lnSpc>
                <a:spcPct val="200000"/>
              </a:lnSpc>
            </a:pPr>
            <a:r>
              <a:rPr lang="en-US" altLang="zh-CN" sz="3200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</a:t>
            </a:r>
            <a:r>
              <a:rPr lang="en-US" altLang="zh-CN" sz="3200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 keeping money for future use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</a:t>
            </a:r>
            <a:r>
              <a:rPr lang="en-US" altLang="zh-CN" sz="3200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 dislike/be troubled by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2428860" y="3871324"/>
            <a:ext cx="1455158" cy="1486504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785918" y="3498906"/>
            <a:ext cx="2143140" cy="194631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3143240" y="2143116"/>
            <a:ext cx="785818" cy="42862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2428860" y="4572506"/>
            <a:ext cx="1455158" cy="105893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8130" name="AutoShape 2" descr="http://www.clipartbest.com/cliparts/di7/eMk/di7eMkRxT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8136" name="Picture 8" descr="http://www.clipartbest.com/cliparts/di7/eMk/di7eMkRxT.jpeg"/>
          <p:cNvPicPr>
            <a:picLocks noChangeAspect="1" noChangeArrowheads="1"/>
          </p:cNvPicPr>
          <p:nvPr/>
        </p:nvPicPr>
        <p:blipFill>
          <a:blip r:embed="rId4" cstate="print"/>
          <a:srcRect t="31878"/>
          <a:stretch>
            <a:fillRect/>
          </a:stretch>
        </p:blipFill>
        <p:spPr bwMode="auto">
          <a:xfrm rot="10800000">
            <a:off x="0" y="0"/>
            <a:ext cx="942978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3254" name="AutoShape 6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6" name="AutoShape 8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8" name="AutoShape 10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18" name="AutoShape 2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标题 1"/>
          <p:cNvSpPr txBox="1">
            <a:spLocks/>
          </p:cNvSpPr>
          <p:nvPr/>
        </p:nvSpPr>
        <p:spPr bwMode="auto">
          <a:xfrm>
            <a:off x="857224" y="2060848"/>
            <a:ext cx="7488832" cy="193688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2800" i="1" dirty="0" smtClean="0">
              <a:solidFill>
                <a:srgbClr val="C00000"/>
              </a:solidFill>
              <a:latin typeface="Arial Black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22" name="矩形 8"/>
          <p:cNvSpPr>
            <a:spLocks noChangeArrowheads="1"/>
          </p:cNvSpPr>
          <p:nvPr/>
        </p:nvSpPr>
        <p:spPr bwMode="auto">
          <a:xfrm>
            <a:off x="684001" y="540000"/>
            <a:ext cx="7662056" cy="9787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3200" dirty="0">
                <a:solidFill>
                  <a:srgbClr val="002060"/>
                </a:solidFill>
                <a:latin typeface="Arial Black" pitchFamily="34" charset="0"/>
                <a:ea typeface="微软雅黑"/>
                <a:cs typeface="Times New Roman" pitchFamily="18" charset="0"/>
              </a:rPr>
              <a:t>Read the conversation aloud with </a:t>
            </a:r>
            <a:r>
              <a:rPr lang="en-US" altLang="zh-CN" sz="3200" dirty="0" smtClean="0">
                <a:solidFill>
                  <a:srgbClr val="002060"/>
                </a:solidFill>
                <a:latin typeface="Arial Black" pitchFamily="34" charset="0"/>
                <a:ea typeface="微软雅黑"/>
                <a:cs typeface="Times New Roman" pitchFamily="18" charset="0"/>
              </a:rPr>
              <a:t>the recording. </a:t>
            </a:r>
            <a:endParaRPr lang="zh-CN" altLang="en-US" sz="3200" dirty="0">
              <a:solidFill>
                <a:srgbClr val="002060"/>
              </a:solidFill>
              <a:latin typeface="Arial Black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13314" name="AutoShape 2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16" name="AutoShape 4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3318" name="Picture 6" descr="C:\Documents and Settings\User\桌面\th (2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9148">
            <a:off x="6950334" y="4688100"/>
            <a:ext cx="2096739" cy="2071678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1096593" y="2285992"/>
            <a:ext cx="6950814" cy="181588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 prst="angle"/>
          </a:sp3d>
        </p:spPr>
        <p:txBody>
          <a:bodyPr wrap="none" lIns="91440" tIns="45720" rIns="91440" bIns="45720">
            <a:sp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lvl="0" algn="ctr">
              <a:lnSpc>
                <a:spcPct val="200000"/>
              </a:lnSpc>
              <a:defRPr/>
            </a:pPr>
            <a:r>
              <a:rPr lang="en-US" altLang="zh-CN" sz="2800" i="1" dirty="0" smtClean="0">
                <a:solidFill>
                  <a:srgbClr val="C00000"/>
                </a:solidFill>
                <a:latin typeface="Arial Black" pitchFamily="34" charset="0"/>
                <a:ea typeface="微软雅黑"/>
                <a:cs typeface="Times New Roman" pitchFamily="18" charset="0"/>
              </a:rPr>
              <a:t>Pay attention to</a:t>
            </a:r>
          </a:p>
          <a:p>
            <a:pPr lvl="0" algn="ctr">
              <a:lnSpc>
                <a:spcPct val="200000"/>
              </a:lnSpc>
              <a:defRPr/>
            </a:pPr>
            <a:r>
              <a:rPr lang="en-US" altLang="zh-CN" sz="2800" i="1" dirty="0" smtClean="0">
                <a:solidFill>
                  <a:srgbClr val="C00000"/>
                </a:solidFill>
                <a:latin typeface="Arial Black" pitchFamily="34" charset="0"/>
                <a:ea typeface="微软雅黑"/>
                <a:cs typeface="Times New Roman" pitchFamily="18" charset="0"/>
              </a:rPr>
              <a:t> the pronunciation and intonation! </a:t>
            </a:r>
            <a:endParaRPr lang="zh-CN" altLang="en-US" sz="2800" i="1" dirty="0" smtClean="0">
              <a:solidFill>
                <a:srgbClr val="C00000"/>
              </a:solidFill>
              <a:latin typeface="Arial Black" pitchFamily="34" charset="0"/>
              <a:ea typeface="微软雅黑"/>
              <a:cs typeface="Times New Roman" pitchFamily="18" charset="0"/>
            </a:endParaRPr>
          </a:p>
        </p:txBody>
      </p:sp>
      <p:pic>
        <p:nvPicPr>
          <p:cNvPr id="18" name="全部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884368" y="112474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865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8130" name="AutoShape 2" descr="http://www.clipartbest.com/cliparts/di7/eMk/di7eMkRxT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8136" name="Picture 8" descr="http://www.clipartbest.com/cliparts/di7/eMk/di7eMkRxT.jpeg"/>
          <p:cNvPicPr>
            <a:picLocks noChangeAspect="1" noChangeArrowheads="1"/>
          </p:cNvPicPr>
          <p:nvPr/>
        </p:nvPicPr>
        <p:blipFill>
          <a:blip r:embed="rId3" cstate="print"/>
          <a:srcRect t="31878"/>
          <a:stretch>
            <a:fillRect/>
          </a:stretch>
        </p:blipFill>
        <p:spPr bwMode="auto">
          <a:xfrm rot="10800000">
            <a:off x="-285784" y="-114122"/>
            <a:ext cx="942978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3254" name="AutoShape 6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6" name="AutoShape 8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8" name="AutoShape 10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18" name="AutoShape 2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684000" y="571480"/>
            <a:ext cx="4392056" cy="5355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altLang="zh-CN" sz="3200" dirty="0">
                <a:solidFill>
                  <a:srgbClr val="002060"/>
                </a:solidFill>
                <a:latin typeface="Arial Black" pitchFamily="34" charset="0"/>
                <a:ea typeface="微软雅黑"/>
                <a:cs typeface="Times New Roman" pitchFamily="18" charset="0"/>
              </a:rPr>
              <a:t>Discuss in groups.</a:t>
            </a:r>
            <a:endParaRPr lang="zh-CN" altLang="en-US" sz="3200" dirty="0">
              <a:solidFill>
                <a:srgbClr val="002060"/>
              </a:solidFill>
              <a:latin typeface="Arial Black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4766" y="2571744"/>
            <a:ext cx="7294467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微软雅黑"/>
                <a:cs typeface="Times New Roman" pitchFamily="18" charset="0"/>
              </a:rPr>
              <a:t>What do you think of Amy? </a:t>
            </a:r>
            <a:endParaRPr lang="zh-CN" altLang="en-US" sz="3600" b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Image result for study cli par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929198"/>
            <a:ext cx="2324100" cy="17335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8130" name="AutoShape 2" descr="http://www.clipartbest.com/cliparts/di7/eMk/di7eMkRxT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8136" name="Picture 8" descr="http://www.clipartbest.com/cliparts/di7/eMk/di7eMkRxT.jpeg"/>
          <p:cNvPicPr>
            <a:picLocks noChangeAspect="1" noChangeArrowheads="1"/>
          </p:cNvPicPr>
          <p:nvPr/>
        </p:nvPicPr>
        <p:blipFill>
          <a:blip r:embed="rId3" cstate="print"/>
          <a:srcRect t="31878"/>
          <a:stretch>
            <a:fillRect/>
          </a:stretch>
        </p:blipFill>
        <p:spPr bwMode="auto">
          <a:xfrm rot="10800000">
            <a:off x="-142892" y="0"/>
            <a:ext cx="942978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3254" name="AutoShape 6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6" name="AutoShape 8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8" name="AutoShape 10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18" name="AutoShape 2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98165" y="285728"/>
            <a:ext cx="8347670" cy="523220"/>
          </a:xfrm>
          <a:prstGeom prst="rect">
            <a:avLst/>
          </a:prstGeom>
          <a:noFill/>
          <a:effectLst/>
          <a:scene3d>
            <a:camera prst="orthographicFront"/>
            <a:lightRig rig="glow" dir="tl">
              <a:rot lat="0" lon="0" rev="5400000"/>
            </a:lightRig>
          </a:scene3d>
          <a:sp3d>
            <a:bevelT prst="convex"/>
          </a:sp3d>
        </p:spPr>
        <p:txBody>
          <a:bodyPr wrap="non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2800" b="1" cap="none" spc="0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Some part-time jobs for students in China</a:t>
            </a:r>
            <a:endParaRPr lang="zh-CN" altLang="en-US" sz="2800" b="1" cap="none" spc="0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85720" y="3643314"/>
            <a:ext cx="4017600" cy="2494800"/>
            <a:chOff x="285720" y="3643314"/>
            <a:chExt cx="4000528" cy="2520000"/>
          </a:xfrm>
        </p:grpSpPr>
        <p:pic>
          <p:nvPicPr>
            <p:cNvPr id="13" name="图片 12" descr="送餐员 的图像结果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0" y="3643314"/>
              <a:ext cx="4000528" cy="25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98165" y="5585891"/>
              <a:ext cx="3759969" cy="572464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400" b="1" dirty="0" smtClean="0">
                  <a:ln w="11430"/>
                  <a:solidFill>
                    <a:srgbClr val="0000CC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ea typeface="+mn-ea"/>
                  <a:cs typeface="Times New Roman" pitchFamily="18" charset="0"/>
                </a:rPr>
                <a:t>delivery man/woman</a:t>
              </a:r>
              <a:endParaRPr lang="zh-CN" altLang="en-US" sz="24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85720" y="934479"/>
            <a:ext cx="4018788" cy="2494521"/>
            <a:chOff x="285720" y="934479"/>
            <a:chExt cx="4018788" cy="2494521"/>
          </a:xfrm>
        </p:grpSpPr>
        <p:pic>
          <p:nvPicPr>
            <p:cNvPr id="10" name="图片 9" descr="家教 的图像结果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934479"/>
              <a:ext cx="4018788" cy="24945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500166" y="2895521"/>
              <a:ext cx="1571636" cy="53347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400" b="1" dirty="0" smtClean="0">
                  <a:ln w="11430"/>
                  <a:solidFill>
                    <a:srgbClr val="0000CC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ea typeface="+mn-ea"/>
                  <a:cs typeface="Times New Roman" pitchFamily="18" charset="0"/>
                </a:rPr>
                <a:t>tutor</a:t>
              </a:r>
              <a:endParaRPr lang="zh-CN" altLang="en-US" sz="24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86314" y="909000"/>
            <a:ext cx="4017600" cy="2494800"/>
            <a:chOff x="4786314" y="909000"/>
            <a:chExt cx="4032000" cy="2484000"/>
          </a:xfrm>
        </p:grpSpPr>
        <p:pic>
          <p:nvPicPr>
            <p:cNvPr id="11" name="图片 10" descr="http://zx.cjn.cn/wkxw/201608/W020160823359235596243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86314" y="909000"/>
              <a:ext cx="4032000" cy="248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5305138" y="2820536"/>
              <a:ext cx="2885959" cy="572464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400" b="1" dirty="0" smtClean="0">
                  <a:ln w="11430"/>
                  <a:solidFill>
                    <a:srgbClr val="0000CC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ea typeface="+mn-ea"/>
                  <a:cs typeface="Times New Roman" pitchFamily="18" charset="0"/>
                </a:rPr>
                <a:t>waiter/waitress</a:t>
              </a:r>
              <a:endParaRPr lang="zh-CN" altLang="en-US" sz="24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786314" y="3643314"/>
            <a:ext cx="4017600" cy="2494800"/>
            <a:chOff x="4786314" y="3643314"/>
            <a:chExt cx="4000528" cy="2528624"/>
          </a:xfrm>
        </p:grpSpPr>
        <p:pic>
          <p:nvPicPr>
            <p:cNvPr id="12" name="图片 11" descr="http://img1.cache.netease.com/catchpic/0/0C/0C27FB39A8D5D015183D66D4A9FA14A8.jp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6314" y="3643314"/>
              <a:ext cx="4000528" cy="25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5805143" y="5638459"/>
              <a:ext cx="2000264" cy="53347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400" b="1" dirty="0" smtClean="0">
                  <a:ln w="11430"/>
                  <a:solidFill>
                    <a:srgbClr val="0000CC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 pitchFamily="34" charset="0"/>
                  <a:ea typeface="+mn-ea"/>
                  <a:cs typeface="Times New Roman" pitchFamily="18" charset="0"/>
                </a:rPr>
                <a:t>tour guide</a:t>
              </a:r>
              <a:endParaRPr lang="zh-CN" altLang="en-US" sz="24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000120140530A89PPBG">
  <a:themeElements>
    <a:clrScheme name="自定义 1">
      <a:dk1>
        <a:srgbClr val="3D3F41"/>
      </a:dk1>
      <a:lt1>
        <a:srgbClr val="FFFFFF"/>
      </a:lt1>
      <a:dk2>
        <a:srgbClr val="454749"/>
      </a:dk2>
      <a:lt2>
        <a:srgbClr val="FFFFFF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15151</TotalTime>
  <Words>254</Words>
  <Application>Microsoft Office PowerPoint</Application>
  <PresentationFormat>全屏显示(4:3)</PresentationFormat>
  <Paragraphs>73</Paragraphs>
  <Slides>13</Slides>
  <Notes>13</Notes>
  <HiddenSlides>0</HiddenSlides>
  <MMClips>15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 2</vt:lpstr>
      <vt:lpstr>Wingdings</vt:lpstr>
      <vt:lpstr>Comic Sans MS</vt:lpstr>
      <vt:lpstr>Arial Black</vt:lpstr>
      <vt:lpstr>SimHei</vt:lpstr>
      <vt:lpstr>Times New Roman</vt:lpstr>
      <vt:lpstr>幼圆</vt:lpstr>
      <vt:lpstr>Calibri</vt:lpstr>
      <vt:lpstr>Arial Rounded MT Bold</vt:lpstr>
      <vt:lpstr>微软雅黑</vt:lpstr>
      <vt:lpstr>A000120140530A89PPBG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ericawang</dc:creator>
  <cp:lastModifiedBy>Administrator</cp:lastModifiedBy>
  <cp:revision>2230</cp:revision>
  <dcterms:created xsi:type="dcterms:W3CDTF">2017-06-14T21:16:41Z</dcterms:created>
  <dcterms:modified xsi:type="dcterms:W3CDTF">2017-12-02T04:00:27Z</dcterms:modified>
</cp:coreProperties>
</file>