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96" r:id="rId2"/>
  </p:sldMasterIdLst>
  <p:notesMasterIdLst>
    <p:notesMasterId r:id="rId21"/>
  </p:notesMasterIdLst>
  <p:handoutMasterIdLst>
    <p:handoutMasterId r:id="rId22"/>
  </p:handoutMasterIdLst>
  <p:sldIdLst>
    <p:sldId id="721" r:id="rId3"/>
    <p:sldId id="728" r:id="rId4"/>
    <p:sldId id="739" r:id="rId5"/>
    <p:sldId id="532" r:id="rId6"/>
    <p:sldId id="533" r:id="rId7"/>
    <p:sldId id="691" r:id="rId8"/>
    <p:sldId id="639" r:id="rId9"/>
    <p:sldId id="694" r:id="rId10"/>
    <p:sldId id="619" r:id="rId11"/>
    <p:sldId id="681" r:id="rId12"/>
    <p:sldId id="597" r:id="rId13"/>
    <p:sldId id="720" r:id="rId14"/>
    <p:sldId id="630" r:id="rId15"/>
    <p:sldId id="715" r:id="rId16"/>
    <p:sldId id="635" r:id="rId17"/>
    <p:sldId id="737" r:id="rId18"/>
    <p:sldId id="738" r:id="rId19"/>
    <p:sldId id="701" r:id="rId20"/>
  </p:sldIdLst>
  <p:sldSz cx="9144000" cy="6858000" type="screen4x3"/>
  <p:notesSz cx="6889750" cy="960755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FF"/>
    <a:srgbClr val="FF0000"/>
    <a:srgbClr val="CC0099"/>
    <a:srgbClr val="003399"/>
    <a:srgbClr val="000099"/>
    <a:srgbClr val="000066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464" autoAdjust="0"/>
  </p:normalViewPr>
  <p:slideViewPr>
    <p:cSldViewPr>
      <p:cViewPr varScale="1">
        <p:scale>
          <a:sx n="71" d="100"/>
          <a:sy n="71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774" y="-86"/>
      </p:cViewPr>
      <p:guideLst>
        <p:guide orient="horz" pos="302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481013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481013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B75D087-B024-4363-9130-017AF900D564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24950"/>
            <a:ext cx="2986088" cy="481013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02075" y="9124950"/>
            <a:ext cx="2986088" cy="481013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EACD71E-B592-41DF-860E-D1BE133286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81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481013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481013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FA24BA-9B11-46A8-8A97-9F547425D9EA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20725"/>
            <a:ext cx="4800600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975" y="4564063"/>
            <a:ext cx="5511800" cy="4322762"/>
          </a:xfrm>
          <a:prstGeom prst="rect">
            <a:avLst/>
          </a:prstGeom>
        </p:spPr>
        <p:txBody>
          <a:bodyPr vert="horz" lIns="94265" tIns="47133" rIns="94265" bIns="47133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124950"/>
            <a:ext cx="2986088" cy="481013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2075" y="9124950"/>
            <a:ext cx="2986088" cy="481013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B9D0B6F-4B7A-4B9A-BE42-84F5C2E1FE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BE7DF-0B17-4271-A60E-EF4F18FD979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85BDFA-8EC8-4F15-89EC-A031DCD83FF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BDA6D-106C-4673-94CC-6721DF18A3F3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7784B-0F63-4568-8DAD-727C1343177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AA150-CB36-4640-80FD-38A3713D67BA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59CB-53A5-4F9B-AC76-4889448AE86A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907D-275B-4FF1-8420-9D65463ED8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3B1A-EFF2-4EA9-86BF-F5570D6CE979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3BDC-6A69-4389-934D-1EE41365D7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B349C-C1EA-44C4-8E17-1E2FEEF09B62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F8F6-C479-4A5C-876E-F70B0519EE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104F-4E38-4E3C-88C2-7BDB72104DE2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DC2C-117D-4CAE-A16F-5E7F97EF8E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411F-B779-4F12-B8A5-5D5990881A98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DFCA-3AAE-45FA-B3E0-E270A174A0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A0BA-AA8F-410C-82AB-9AC8057B4D49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0564-7780-4EA9-99EF-97F3BCA50E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43B3-2628-4BD1-9AFE-87A081485CEC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67CFC-4137-4C27-9974-49A5E2BE91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64D2-DC3A-4F63-A5BC-FD507C3814AE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3ED7-9034-48FB-B04E-E9BD67356C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8EFB-A7F9-4D52-B05F-B8FECA74268C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ED6D-B6C6-435F-8436-B68F92574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E3BC-CC51-428F-A309-69A58D82286B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CB3DA-6896-4DCB-8659-79FB9E35B7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75C0-1E21-4449-9030-EDAC8A2F33CE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DBDB-99E7-443C-808E-F596B2F3C9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8E7F-7CBD-4870-96AF-31C53B60EF5B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4067175" y="5445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00EE4-6A3B-4034-A91F-DC303D876F1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ED67-0048-45BC-8A1D-7261158599DC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68339-2F17-4A22-A1E6-C9F7DBE2AB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C2EC-2155-48EF-A614-F1A35FFC2028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D801-D8CB-466C-BD37-15AC4D54C8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EBA8-7DE5-43CB-A6C5-604A24FB5B80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E895-497C-4611-B6F7-E098BA47E9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1820-DEE4-4346-95A5-457C7974DE5B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5FA04-3F4F-4B36-8FA8-6FB3A494D5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74CC-CEA3-41B1-99A1-2EC774CCD774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512B-2064-4A3C-99E0-B522412E2C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8726-DA40-475B-9336-8C5BE6D6F30C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9695-87D2-4673-8506-BFC93641FD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1FAB5-A363-4577-B9FB-68D53863D9CD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4D66-974E-485D-8CA1-394D81481D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80FF-0A7B-417F-88DC-822F7357ECD4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A8F0E-D153-441F-9860-C9666BC8EF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22377-CF5C-4B35-8BB0-B90624605139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39F6-6997-49EA-8928-EEDE8E2116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B5DE-4769-49AD-B37B-1CB879D7B402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0ADA-8270-4E59-9C40-F0256B5E8A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29D5B-8F82-4965-9DE3-EDD609D694C0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3835-F318-43F3-80DD-86440AD884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0795D31-0C3F-4B41-88BB-DA5AB1B0AEA1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675688" y="0"/>
            <a:ext cx="5762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18281D8-2612-4733-A3EA-097E0D10F9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54212C-E4DE-4B6F-82DF-9BDB66FF7B31}" type="datetimeFigureOut">
              <a:rPr lang="zh-CN" altLang="en-US"/>
              <a:pPr>
                <a:defRPr/>
              </a:pPr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E19A5DD-AE3F-4215-83FA-D89164C779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2" y="1142984"/>
            <a:ext cx="2057386" cy="3051669"/>
          </a:xfrm>
          <a:prstGeom prst="ellipse">
            <a:avLst/>
          </a:prstGeom>
          <a:ln w="3175" cap="rnd">
            <a:solidFill>
              <a:srgbClr val="333333"/>
            </a:solidFill>
            <a:prstDash val="sysDot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674" name="内容占位符 6"/>
          <p:cNvSpPr>
            <a:spLocks noGrp="1"/>
          </p:cNvSpPr>
          <p:nvPr>
            <p:ph idx="1"/>
          </p:nvPr>
        </p:nvSpPr>
        <p:spPr>
          <a:xfrm>
            <a:off x="2957513" y="1311275"/>
            <a:ext cx="5472112" cy="2765425"/>
          </a:xfrm>
          <a:ln w="3175"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zh-CN" altLang="en-US" sz="2400" smtClean="0">
                <a:latin typeface="黑体" pitchFamily="2" charset="-122"/>
                <a:ea typeface="黑体" pitchFamily="2" charset="-122"/>
              </a:rPr>
              <a:t>英语高级教师，现就职于辽宁省大连市经济技术开发区第九中学。</a:t>
            </a:r>
            <a:endParaRPr lang="en-US" altLang="zh-CN" sz="240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zh-CN" sz="2400" smtClean="0">
                <a:latin typeface="黑体" pitchFamily="2" charset="-122"/>
                <a:ea typeface="黑体" pitchFamily="2" charset="-122"/>
              </a:rPr>
              <a:t>毕业于大连外国语大学英语学院</a:t>
            </a:r>
            <a:r>
              <a:rPr lang="zh-CN" altLang="en-US" sz="240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40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smtClean="0">
                <a:latin typeface="黑体" pitchFamily="2" charset="-122"/>
                <a:ea typeface="黑体" pitchFamily="2" charset="-122"/>
              </a:rPr>
              <a:t>曾</a:t>
            </a:r>
            <a:r>
              <a:rPr lang="zh-CN" altLang="zh-CN" sz="2400" smtClean="0">
                <a:latin typeface="黑体" pitchFamily="2" charset="-122"/>
                <a:ea typeface="黑体" pitchFamily="2" charset="-122"/>
              </a:rPr>
              <a:t>获得国家、省、市级英语优质课、精品课等奖项。</a:t>
            </a:r>
            <a:endParaRPr lang="zh-CN" altLang="en-US" sz="240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857250" y="4643438"/>
            <a:ext cx="1731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黑体" pitchFamily="2" charset="-122"/>
                <a:ea typeface="黑体" pitchFamily="2" charset="-122"/>
              </a:rPr>
              <a:t>张海燕老师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779463"/>
          <a:ext cx="9108058" cy="552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45469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438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565" name="TextBox 4"/>
          <p:cNvSpPr txBox="1">
            <a:spLocks noChangeArrowheads="1"/>
          </p:cNvSpPr>
          <p:nvPr/>
        </p:nvSpPr>
        <p:spPr bwMode="auto">
          <a:xfrm>
            <a:off x="1331913" y="785813"/>
            <a:ext cx="7164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0000FF"/>
                </a:solidFill>
                <a:latin typeface="Franklin Gothic Medium" pitchFamily="34" charset="0"/>
                <a:ea typeface="宋体" pitchFamily="2" charset="-122"/>
              </a:rPr>
              <a:t>The “home alone” story </a:t>
            </a:r>
            <a:r>
              <a:rPr lang="en-US" altLang="zh-CN" sz="2400" b="1" dirty="0">
                <a:latin typeface="Franklin Gothic Medium" pitchFamily="34" charset="0"/>
                <a:ea typeface="宋体" pitchFamily="2" charset="-122"/>
              </a:rPr>
              <a:t>– </a:t>
            </a:r>
            <a:r>
              <a:rPr lang="en-US" altLang="zh-CN" sz="2800" b="1" dirty="0">
                <a:latin typeface="Franklin Gothic Medium" pitchFamily="34" charset="0"/>
                <a:ea typeface="宋体" pitchFamily="2" charset="-122"/>
              </a:rPr>
              <a:t>Para</a:t>
            </a:r>
            <a:r>
              <a:rPr lang="en-US" altLang="zh-CN" sz="28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宋体" pitchFamily="2" charset="-122"/>
                <a:cs typeface="Calibri"/>
              </a:rPr>
              <a:t> </a:t>
            </a:r>
            <a:r>
              <a:rPr lang="en-US" altLang="zh-CN" sz="2800" b="1" dirty="0">
                <a:latin typeface="Arial" pitchFamily="34" charset="0"/>
                <a:ea typeface="宋体" pitchFamily="2" charset="-122"/>
                <a:cs typeface="Calibri"/>
              </a:rPr>
              <a:t>❷❸❹</a:t>
            </a:r>
            <a:endParaRPr lang="zh-CN" altLang="en-US" sz="2800" b="1" dirty="0">
              <a:latin typeface="Franklin Gothic Medium" pitchFamily="34" charset="0"/>
              <a:ea typeface="宋体" pitchFamily="2" charset="-122"/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1655763" y="4632325"/>
            <a:ext cx="7019925" cy="13684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3300"/>
              </a:lnSpc>
              <a:spcBef>
                <a:spcPct val="20000"/>
              </a:spcBef>
              <a:buFont typeface="Arial" charset="0"/>
              <a:buNone/>
            </a:pPr>
            <a:endParaRPr lang="en-US" altLang="zh-CN" sz="3600" b="1" i="1">
              <a:latin typeface="Franklin Gothic Medium" pitchFamily="34" charset="0"/>
            </a:endParaRPr>
          </a:p>
        </p:txBody>
      </p:sp>
      <p:sp>
        <p:nvSpPr>
          <p:cNvPr id="41995" name="矩形 17"/>
          <p:cNvSpPr>
            <a:spLocks noChangeArrowheads="1"/>
          </p:cNvSpPr>
          <p:nvPr/>
        </p:nvSpPr>
        <p:spPr bwMode="auto">
          <a:xfrm>
            <a:off x="1657350" y="261938"/>
            <a:ext cx="4843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u="sng">
                <a:solidFill>
                  <a:srgbClr val="660066"/>
                </a:solidFill>
                <a:latin typeface="Franklin Gothic Medium" pitchFamily="34" charset="0"/>
              </a:rPr>
              <a:t>Comprehension check -- Story:</a:t>
            </a:r>
          </a:p>
        </p:txBody>
      </p:sp>
      <p:sp>
        <p:nvSpPr>
          <p:cNvPr id="41996" name="矩形 3"/>
          <p:cNvSpPr>
            <a:spLocks noChangeArrowheads="1"/>
          </p:cNvSpPr>
          <p:nvPr/>
        </p:nvSpPr>
        <p:spPr bwMode="auto">
          <a:xfrm>
            <a:off x="395288" y="1500188"/>
            <a:ext cx="87122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CN" sz="3600" b="1" i="1" dirty="0">
                <a:latin typeface="Franklin Gothic Medium" pitchFamily="34" charset="0"/>
              </a:rPr>
              <a:t> What made Zheng </a:t>
            </a:r>
            <a:r>
              <a:rPr lang="en-US" altLang="zh-CN" sz="3600" b="1" i="1" dirty="0" err="1">
                <a:latin typeface="Franklin Gothic Medium" pitchFamily="34" charset="0"/>
              </a:rPr>
              <a:t>Chenyu’s</a:t>
            </a:r>
            <a:r>
              <a:rPr lang="en-US" altLang="zh-CN" sz="3600" b="1" i="1" dirty="0">
                <a:latin typeface="Franklin Gothic Medium" pitchFamily="34" charset="0"/>
              </a:rPr>
              <a:t> wish </a:t>
            </a:r>
            <a:r>
              <a:rPr lang="en-US" altLang="zh-CN" sz="3600" b="1" i="1" u="sng" dirty="0">
                <a:latin typeface="Franklin Gothic Medium" pitchFamily="34" charset="0"/>
              </a:rPr>
              <a:t>come true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2400" b="1" i="1" dirty="0">
                <a:latin typeface="黑体" pitchFamily="2" charset="-122"/>
                <a:ea typeface="黑体" pitchFamily="2" charset="-122"/>
              </a:rPr>
              <a:t>实现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)</a:t>
            </a:r>
            <a:r>
              <a:rPr lang="en-US" altLang="zh-CN" sz="3600" b="1" i="1" dirty="0">
                <a:latin typeface="Franklin Gothic Medium" pitchFamily="34" charset="0"/>
              </a:rPr>
              <a:t>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CN" sz="3600" b="1" i="1" dirty="0">
                <a:latin typeface="Franklin Gothic Medium" pitchFamily="34" charset="0"/>
              </a:rPr>
              <a:t> What did the boy do to have fun on the first day?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CN" sz="3600" b="1" i="1" dirty="0">
                <a:latin typeface="Franklin Gothic Medium" pitchFamily="34" charset="0"/>
              </a:rPr>
              <a:t> What happened to the boy at school the next day?</a:t>
            </a:r>
            <a:endParaRPr lang="en-US" altLang="zh-CN" sz="3600" b="1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CN" sz="3600" b="1" i="1" dirty="0">
                <a:latin typeface="Franklin Gothic Medium" pitchFamily="34" charset="0"/>
              </a:rPr>
              <a:t>What did the boy </a:t>
            </a:r>
            <a:r>
              <a:rPr lang="en-US" altLang="zh-CN" sz="3600" b="1" i="1" u="sng" dirty="0">
                <a:latin typeface="Franklin Gothic Medium" pitchFamily="34" charset="0"/>
              </a:rPr>
              <a:t>think of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2400" b="1" i="1" dirty="0">
                <a:latin typeface="黑体" pitchFamily="2" charset="-122"/>
                <a:ea typeface="黑体" pitchFamily="2" charset="-122"/>
              </a:rPr>
              <a:t>认为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400" b="1" i="1" dirty="0">
                <a:latin typeface="黑体" pitchFamily="2" charset="-122"/>
                <a:ea typeface="黑体" pitchFamily="2" charset="-122"/>
              </a:rPr>
              <a:t>看待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)</a:t>
            </a:r>
            <a:r>
              <a:rPr lang="en-US" altLang="zh-CN" sz="3600" b="1" i="1" dirty="0">
                <a:latin typeface="Franklin Gothic Medium" pitchFamily="34" charset="0"/>
              </a:rPr>
              <a:t>his home alone holiday?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altLang="zh-CN" sz="3600" b="1" i="1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2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353687">
            <a:off x="201237" y="467011"/>
            <a:ext cx="8727847" cy="5345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椭圆 15"/>
          <p:cNvSpPr/>
          <p:nvPr/>
        </p:nvSpPr>
        <p:spPr>
          <a:xfrm>
            <a:off x="357188" y="477838"/>
            <a:ext cx="385762" cy="4286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46875" y="1849438"/>
            <a:ext cx="1539875" cy="64293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421438" y="2495550"/>
            <a:ext cx="2471737" cy="357188"/>
          </a:xfrm>
          <a:prstGeom prst="rect">
            <a:avLst/>
          </a:prstGeom>
          <a:solidFill>
            <a:srgbClr val="FF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5003800" y="3935413"/>
            <a:ext cx="1122363" cy="357187"/>
          </a:xfrm>
          <a:prstGeom prst="rect">
            <a:avLst/>
          </a:prstGeom>
          <a:solidFill>
            <a:srgbClr val="FF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5280025" y="4395788"/>
            <a:ext cx="1830388" cy="357187"/>
          </a:xfrm>
          <a:prstGeom prst="rect">
            <a:avLst/>
          </a:prstGeom>
          <a:solidFill>
            <a:srgbClr val="FF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572125" y="452438"/>
            <a:ext cx="3221038" cy="1404937"/>
          </a:xfrm>
          <a:prstGeom prst="roundRect">
            <a:avLst/>
          </a:prstGeom>
          <a:solidFill>
            <a:srgbClr val="66FF3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72000" anchor="ctr"/>
          <a:lstStyle/>
          <a:p>
            <a:pPr>
              <a:lnSpc>
                <a:spcPts val="3300"/>
              </a:lnSpc>
              <a:defRPr/>
            </a:pPr>
            <a:r>
              <a:rPr lang="en-US" altLang="zh-CN" sz="3600" b="1" i="1" dirty="0">
                <a:solidFill>
                  <a:schemeClr val="tx1"/>
                </a:solidFill>
                <a:latin typeface="Franklin Gothic Medium" pitchFamily="34" charset="0"/>
              </a:rPr>
              <a:t>Q: What does “</a:t>
            </a:r>
            <a:r>
              <a:rPr lang="en-US" altLang="zh-CN" sz="3600" b="1" i="1" dirty="0">
                <a:solidFill>
                  <a:srgbClr val="0000FF"/>
                </a:solidFill>
                <a:latin typeface="Franklin Gothic Medium" pitchFamily="34" charset="0"/>
              </a:rPr>
              <a:t>chance</a:t>
            </a:r>
            <a:r>
              <a:rPr lang="en-US" altLang="zh-CN" sz="3600" b="1" i="1" dirty="0">
                <a:solidFill>
                  <a:schemeClr val="tx1"/>
                </a:solidFill>
                <a:latin typeface="Franklin Gothic Medium" pitchFamily="34" charset="0"/>
              </a:rPr>
              <a:t>” here </a:t>
            </a:r>
            <a:r>
              <a:rPr lang="en-US" altLang="zh-CN" sz="3600" b="1" i="1" u="sng" dirty="0">
                <a:solidFill>
                  <a:schemeClr val="tx1"/>
                </a:solidFill>
                <a:latin typeface="Franklin Gothic Medium" pitchFamily="34" charset="0"/>
              </a:rPr>
              <a:t>refer to</a:t>
            </a:r>
            <a:r>
              <a:rPr lang="en-US" altLang="zh-CN" sz="2800" b="1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指代</a:t>
            </a:r>
            <a:r>
              <a:rPr lang="en-US" altLang="zh-CN" sz="2800" b="1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)?</a:t>
            </a:r>
          </a:p>
        </p:txBody>
      </p:sp>
      <p:sp>
        <p:nvSpPr>
          <p:cNvPr id="43016" name="矩形 12"/>
          <p:cNvSpPr>
            <a:spLocks noChangeArrowheads="1"/>
          </p:cNvSpPr>
          <p:nvPr/>
        </p:nvSpPr>
        <p:spPr bwMode="auto">
          <a:xfrm>
            <a:off x="1643063" y="-47625"/>
            <a:ext cx="484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u="sng">
                <a:solidFill>
                  <a:srgbClr val="660066"/>
                </a:solidFill>
                <a:latin typeface="Franklin Gothic Medium" pitchFamily="34" charset="0"/>
              </a:rPr>
              <a:t>Comprehension check -- Story:</a:t>
            </a:r>
          </a:p>
        </p:txBody>
      </p:sp>
      <p:sp>
        <p:nvSpPr>
          <p:cNvPr id="43017" name="内容占位符 2"/>
          <p:cNvSpPr>
            <a:spLocks noGrp="1"/>
          </p:cNvSpPr>
          <p:nvPr>
            <p:ph idx="1"/>
          </p:nvPr>
        </p:nvSpPr>
        <p:spPr>
          <a:xfrm>
            <a:off x="107950" y="5846763"/>
            <a:ext cx="8675688" cy="623887"/>
          </a:xfrm>
        </p:spPr>
        <p:txBody>
          <a:bodyPr/>
          <a:lstStyle/>
          <a:p>
            <a:pPr marL="0" indent="0">
              <a:lnSpc>
                <a:spcPts val="3300"/>
              </a:lnSpc>
              <a:buFont typeface="Arial" charset="0"/>
              <a:buNone/>
            </a:pPr>
            <a:r>
              <a:rPr lang="en-US" altLang="zh-CN" b="1" i="1" smtClean="0">
                <a:latin typeface="Franklin Gothic Medium" pitchFamily="34" charset="0"/>
              </a:rPr>
              <a:t>Q:What made Zheng’ wish come true?</a:t>
            </a:r>
          </a:p>
        </p:txBody>
      </p:sp>
      <p:sp>
        <p:nvSpPr>
          <p:cNvPr id="43018" name="内容占位符 2"/>
          <p:cNvSpPr txBox="1">
            <a:spLocks/>
          </p:cNvSpPr>
          <p:nvPr/>
        </p:nvSpPr>
        <p:spPr bwMode="auto">
          <a:xfrm>
            <a:off x="447675" y="6310313"/>
            <a:ext cx="8713788" cy="503237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26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sz="3200" b="1" i="1">
                <a:latin typeface="Franklin Gothic Medium" pitchFamily="34" charset="0"/>
              </a:rPr>
              <a:t>What did the boy do to have fun on the first day?</a:t>
            </a:r>
          </a:p>
        </p:txBody>
      </p:sp>
      <p:sp>
        <p:nvSpPr>
          <p:cNvPr id="13" name="矩形 12"/>
          <p:cNvSpPr/>
          <p:nvPr/>
        </p:nvSpPr>
        <p:spPr>
          <a:xfrm>
            <a:off x="3779838" y="1989138"/>
            <a:ext cx="4679950" cy="373062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8" grpId="0" animBg="1"/>
      <p:bldP spid="49" grpId="0" animBg="1"/>
      <p:bldP spid="5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组合 2"/>
          <p:cNvGrpSpPr>
            <a:grpSpLocks/>
          </p:cNvGrpSpPr>
          <p:nvPr/>
        </p:nvGrpSpPr>
        <p:grpSpPr bwMode="auto">
          <a:xfrm>
            <a:off x="179388" y="620713"/>
            <a:ext cx="8791575" cy="4021137"/>
            <a:chOff x="301825" y="836644"/>
            <a:chExt cx="8669564" cy="4021116"/>
          </a:xfrm>
        </p:grpSpPr>
        <p:pic>
          <p:nvPicPr>
            <p:cNvPr id="15" name="图片 14" descr="c-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825" y="836644"/>
              <a:ext cx="8669564" cy="12553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7" name="图片 16" descr="c-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825" y="2000240"/>
              <a:ext cx="8669564" cy="28575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0" name="椭圆 9"/>
          <p:cNvSpPr/>
          <p:nvPr/>
        </p:nvSpPr>
        <p:spPr>
          <a:xfrm>
            <a:off x="361950" y="714375"/>
            <a:ext cx="358775" cy="374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矩形 13"/>
          <p:cNvSpPr>
            <a:spLocks noChangeArrowheads="1"/>
          </p:cNvSpPr>
          <p:nvPr/>
        </p:nvSpPr>
        <p:spPr bwMode="auto">
          <a:xfrm>
            <a:off x="1657350" y="71438"/>
            <a:ext cx="4843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u="sng">
                <a:solidFill>
                  <a:srgbClr val="660066"/>
                </a:solidFill>
                <a:latin typeface="Franklin Gothic Medium" pitchFamily="34" charset="0"/>
              </a:rPr>
              <a:t>Comprehension check -- Story:</a:t>
            </a: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412750" y="5294313"/>
            <a:ext cx="8231188" cy="91916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34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3600" b="1" i="1" dirty="0" smtClean="0">
                <a:latin typeface="Franklin Gothic Medium" pitchFamily="34" charset="0"/>
              </a:rPr>
              <a:t>Q:What happened to him at school the next day?</a:t>
            </a:r>
            <a:r>
              <a:rPr lang="en-US" altLang="zh-CN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 </a:t>
            </a:r>
            <a:endParaRPr lang="en-US" altLang="zh-CN" sz="3600" b="1" i="1" dirty="0" smtClean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d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8563" y="404664"/>
            <a:ext cx="8786874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椭圆 16"/>
          <p:cNvSpPr/>
          <p:nvPr/>
        </p:nvSpPr>
        <p:spPr>
          <a:xfrm>
            <a:off x="428625" y="463649"/>
            <a:ext cx="360363" cy="3730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3850" y="5229225"/>
            <a:ext cx="1638300" cy="441325"/>
          </a:xfrm>
          <a:prstGeom prst="rect">
            <a:avLst/>
          </a:prstGeom>
          <a:solidFill>
            <a:srgbClr val="FF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060" name="矩形 15"/>
          <p:cNvSpPr>
            <a:spLocks noChangeArrowheads="1"/>
          </p:cNvSpPr>
          <p:nvPr/>
        </p:nvSpPr>
        <p:spPr bwMode="auto">
          <a:xfrm>
            <a:off x="1657350" y="-100013"/>
            <a:ext cx="487997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u="sng">
                <a:solidFill>
                  <a:srgbClr val="660066"/>
                </a:solidFill>
                <a:latin typeface="Franklin Gothic Medium" pitchFamily="34" charset="0"/>
              </a:rPr>
              <a:t>Comprehension check – Story:</a:t>
            </a:r>
          </a:p>
        </p:txBody>
      </p:sp>
      <p:sp>
        <p:nvSpPr>
          <p:cNvPr id="45061" name="内容占位符 2"/>
          <p:cNvSpPr txBox="1">
            <a:spLocks/>
          </p:cNvSpPr>
          <p:nvPr/>
        </p:nvSpPr>
        <p:spPr bwMode="auto">
          <a:xfrm>
            <a:off x="1822449" y="5832177"/>
            <a:ext cx="7358063" cy="7651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28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sz="3600" b="1" i="1" dirty="0">
                <a:latin typeface="Franklin Gothic Medium" pitchFamily="34" charset="0"/>
              </a:rPr>
              <a:t>Q: What did the boy </a:t>
            </a:r>
            <a:r>
              <a:rPr lang="en-US" altLang="zh-CN" sz="3600" b="1" i="1" u="sng" dirty="0">
                <a:latin typeface="Franklin Gothic Medium" pitchFamily="34" charset="0"/>
              </a:rPr>
              <a:t>think of</a:t>
            </a:r>
            <a:r>
              <a:rPr lang="en-US" altLang="zh-CN" sz="2000" b="1" i="1" dirty="0"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2000" b="1" i="1" dirty="0">
                <a:latin typeface="黑体" pitchFamily="2" charset="-122"/>
                <a:ea typeface="黑体" pitchFamily="2" charset="-122"/>
              </a:rPr>
              <a:t>认为</a:t>
            </a:r>
            <a:r>
              <a:rPr lang="en-US" altLang="zh-CN" sz="2000" b="1" i="1" dirty="0"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i="1" dirty="0">
                <a:latin typeface="黑体" pitchFamily="2" charset="-122"/>
                <a:ea typeface="黑体" pitchFamily="2" charset="-122"/>
              </a:rPr>
              <a:t>看待</a:t>
            </a:r>
            <a:r>
              <a:rPr lang="en-US" altLang="zh-CN" sz="2000" b="1" i="1" dirty="0">
                <a:latin typeface="黑体" pitchFamily="2" charset="-122"/>
                <a:ea typeface="黑体" pitchFamily="2" charset="-122"/>
              </a:rPr>
              <a:t>)</a:t>
            </a:r>
            <a:r>
              <a:rPr lang="en-US" altLang="zh-CN" sz="2000" b="1" i="1" dirty="0">
                <a:latin typeface="Franklin Gothic Medium" pitchFamily="34" charset="0"/>
              </a:rPr>
              <a:t> </a:t>
            </a:r>
            <a:r>
              <a:rPr lang="en-US" altLang="zh-CN" sz="3600" b="1" i="1" dirty="0">
                <a:latin typeface="Franklin Gothic Medium" pitchFamily="34" charset="0"/>
              </a:rPr>
              <a:t>his home alone holiday?</a:t>
            </a:r>
          </a:p>
        </p:txBody>
      </p:sp>
      <p:grpSp>
        <p:nvGrpSpPr>
          <p:cNvPr id="44" name="组合 53"/>
          <p:cNvGrpSpPr>
            <a:grpSpLocks/>
          </p:cNvGrpSpPr>
          <p:nvPr/>
        </p:nvGrpSpPr>
        <p:grpSpPr bwMode="auto">
          <a:xfrm>
            <a:off x="467545" y="4005064"/>
            <a:ext cx="1593077" cy="1204533"/>
            <a:chOff x="6702645" y="1360926"/>
            <a:chExt cx="1775660" cy="1204540"/>
          </a:xfrm>
          <a:solidFill>
            <a:srgbClr val="00CC00"/>
          </a:solidFill>
        </p:grpSpPr>
        <p:sp>
          <p:nvSpPr>
            <p:cNvPr id="45" name="椭圆 44"/>
            <p:cNvSpPr/>
            <p:nvPr/>
          </p:nvSpPr>
          <p:spPr>
            <a:xfrm>
              <a:off x="6712567" y="1360926"/>
              <a:ext cx="1765738" cy="1204540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52"/>
            <p:cNvSpPr>
              <a:spLocks noChangeArrowheads="1"/>
            </p:cNvSpPr>
            <p:nvPr/>
          </p:nvSpPr>
          <p:spPr bwMode="auto">
            <a:xfrm>
              <a:off x="6702645" y="1631098"/>
              <a:ext cx="1762068" cy="64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600" b="1" dirty="0">
                  <a:latin typeface="Franklin Gothic Medium" pitchFamily="34" charset="0"/>
                </a:rPr>
                <a:t>lesson!</a:t>
              </a:r>
              <a:endParaRPr lang="zh-CN" altLang="en-US" sz="3600" b="1" dirty="0">
                <a:latin typeface="Franklin Gothic Medium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063750" y="4102100"/>
            <a:ext cx="3162300" cy="1009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tIns="180000" bIns="108000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en-US" altLang="zh-CN" sz="3200" dirty="0">
                <a:latin typeface="Franklin Gothic Medium" pitchFamily="34" charset="0"/>
                <a:ea typeface="+mn-ea"/>
              </a:rPr>
              <a:t>What he learned from his story</a:t>
            </a:r>
            <a:endParaRPr lang="zh-CN" altLang="en-US" sz="3200" dirty="0">
              <a:latin typeface="Franklin Gothic Medium" pitchFamily="34" charset="0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29313" y="2852738"/>
            <a:ext cx="1143000" cy="369887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32363" y="3789363"/>
            <a:ext cx="863600" cy="369887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468313" y="3143250"/>
            <a:ext cx="511175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818063" y="2663825"/>
            <a:ext cx="3825875" cy="285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643688" y="5572125"/>
            <a:ext cx="5715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28625" y="6070600"/>
            <a:ext cx="1214438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962151" y="5232623"/>
            <a:ext cx="6786314" cy="428625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3724" y="5721196"/>
            <a:ext cx="1468725" cy="428625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7" grpId="0" animBg="1"/>
      <p:bldP spid="13" grpId="0" animBg="1"/>
      <p:bldP spid="14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63618">
            <a:off x="113312" y="450249"/>
            <a:ext cx="8788700" cy="2491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椭圆 5"/>
          <p:cNvSpPr/>
          <p:nvPr/>
        </p:nvSpPr>
        <p:spPr>
          <a:xfrm>
            <a:off x="463550" y="623888"/>
            <a:ext cx="360363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8538" y="2192338"/>
            <a:ext cx="3035300" cy="646112"/>
          </a:xfrm>
          <a:prstGeom prst="rect">
            <a:avLst/>
          </a:prstGeom>
          <a:solidFill>
            <a:srgbClr val="FF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084" name="矩形 15"/>
          <p:cNvSpPr>
            <a:spLocks noChangeArrowheads="1"/>
          </p:cNvSpPr>
          <p:nvPr/>
        </p:nvSpPr>
        <p:spPr bwMode="auto">
          <a:xfrm>
            <a:off x="1657350" y="-100013"/>
            <a:ext cx="509428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u="sng">
                <a:solidFill>
                  <a:srgbClr val="660066"/>
                </a:solidFill>
                <a:latin typeface="Franklin Gothic Medium" pitchFamily="34" charset="0"/>
              </a:rPr>
              <a:t>Comprehension check -- Ending: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98617" y="3275168"/>
            <a:ext cx="3835087" cy="1457139"/>
            <a:chOff x="4836498" y="5274818"/>
            <a:chExt cx="3922713" cy="1943100"/>
          </a:xfrm>
          <a:noFill/>
        </p:grpSpPr>
        <p:sp>
          <p:nvSpPr>
            <p:cNvPr id="29" name="云形标注 28"/>
            <p:cNvSpPr/>
            <p:nvPr/>
          </p:nvSpPr>
          <p:spPr bwMode="auto">
            <a:xfrm>
              <a:off x="4836498" y="5274818"/>
              <a:ext cx="3922713" cy="1943100"/>
            </a:xfrm>
            <a:prstGeom prst="cloudCallout">
              <a:avLst>
                <a:gd name="adj1" fmla="val 31889"/>
                <a:gd name="adj2" fmla="val -79016"/>
              </a:avLst>
            </a:prstGeom>
            <a:grp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8"/>
            <p:cNvSpPr>
              <a:spLocks noChangeArrowheads="1"/>
            </p:cNvSpPr>
            <p:nvPr/>
          </p:nvSpPr>
          <p:spPr bwMode="auto">
            <a:xfrm>
              <a:off x="4982334" y="5648218"/>
              <a:ext cx="3369669" cy="923056"/>
            </a:xfrm>
            <a:prstGeom prst="rect">
              <a:avLst/>
            </a:prstGeom>
            <a:grpFill/>
            <a:ln w="3175">
              <a:noFill/>
              <a:prstDash val="solid"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lnSpc>
                  <a:spcPts val="2800"/>
                </a:lnSpc>
                <a:defRPr/>
              </a:pPr>
              <a:r>
                <a:rPr lang="en-US" altLang="zh-CN" sz="3600" b="1" dirty="0">
                  <a:latin typeface="Franklin Gothic Medium" pitchFamily="34" charset="0"/>
                  <a:ea typeface="宋体" pitchFamily="2" charset="-122"/>
                </a:rPr>
                <a:t>A</a:t>
              </a:r>
              <a:r>
                <a:rPr lang="en-US" altLang="zh-CN" sz="3600" dirty="0"/>
                <a:t> </a:t>
              </a:r>
              <a:r>
                <a:rPr lang="en-US" altLang="zh-CN" sz="3600" b="1" dirty="0">
                  <a:latin typeface="Franklin Gothic Medium" pitchFamily="34" charset="0"/>
                  <a:ea typeface="宋体" pitchFamily="2" charset="-122"/>
                </a:rPr>
                <a:t>smile of understanding</a:t>
              </a:r>
              <a:endParaRPr lang="zh-CN" altLang="en-US" sz="3600" b="1" dirty="0">
                <a:latin typeface="Franklin Gothic Medium" pitchFamily="34" charset="0"/>
                <a:ea typeface="宋体" pitchFamily="2" charset="-122"/>
              </a:endParaRPr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5756275" y="2560638"/>
            <a:ext cx="2632075" cy="2287587"/>
            <a:chOff x="6965950" y="3733585"/>
            <a:chExt cx="2095500" cy="228770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lum contrast="60000"/>
              <a:extLst/>
            </a:blip>
            <a:stretch>
              <a:fillRect/>
            </a:stretch>
          </p:blipFill>
          <p:spPr bwMode="auto">
            <a:xfrm>
              <a:off x="6965950" y="3733585"/>
              <a:ext cx="2095500" cy="1566596"/>
            </a:xfrm>
            <a:prstGeom prst="ellipse">
              <a:avLst/>
            </a:prstGeom>
            <a:ln w="31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3" name="图片 32" descr="chip3.jpg"/>
            <p:cNvPicPr>
              <a:picLocks noChangeAspect="1"/>
            </p:cNvPicPr>
            <p:nvPr/>
          </p:nvPicPr>
          <p:blipFill>
            <a:blip r:embed="rId4" cstate="print">
              <a:lum contrast="60000"/>
            </a:blip>
            <a:stretch>
              <a:fillRect/>
            </a:stretch>
          </p:blipFill>
          <p:spPr>
            <a:xfrm>
              <a:off x="7596336" y="4653135"/>
              <a:ext cx="891870" cy="1368153"/>
            </a:xfrm>
            <a:prstGeom prst="ellipse">
              <a:avLst/>
            </a:prstGeom>
            <a:ln w="31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6"/>
          <p:cNvSpPr txBox="1">
            <a:spLocks noChangeArrowheads="1"/>
          </p:cNvSpPr>
          <p:nvPr/>
        </p:nvSpPr>
        <p:spPr bwMode="auto">
          <a:xfrm>
            <a:off x="857250" y="1282700"/>
            <a:ext cx="7000875" cy="121761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tIns="72000" bIns="36000">
            <a:spAutoFit/>
          </a:bodyPr>
          <a:lstStyle/>
          <a:p>
            <a:pPr algn="ctr"/>
            <a:r>
              <a:rPr lang="en-US" altLang="zh-CN" sz="3600" b="1" i="1">
                <a:latin typeface="Franklin Gothic Medium" pitchFamily="34" charset="0"/>
              </a:rPr>
              <a:t>The story is organized</a:t>
            </a:r>
            <a:r>
              <a:rPr lang="en-US" altLang="zh-CN" sz="2800" b="1" i="1">
                <a:latin typeface="Franklin Gothic Medium" pitchFamily="34" charset="0"/>
              </a:rPr>
              <a:t>(</a:t>
            </a:r>
            <a:r>
              <a:rPr lang="zh-CN" altLang="en-US" sz="2800" b="1" i="1">
                <a:latin typeface="黑体" pitchFamily="2" charset="-122"/>
                <a:ea typeface="黑体" pitchFamily="2" charset="-122"/>
              </a:rPr>
              <a:t>组织</a:t>
            </a:r>
            <a:r>
              <a:rPr lang="en-US" altLang="zh-CN" sz="2800" b="1" i="1">
                <a:latin typeface="Franklin Gothic Medium" pitchFamily="34" charset="0"/>
              </a:rPr>
              <a:t>) </a:t>
            </a:r>
            <a:r>
              <a:rPr lang="en-US" altLang="zh-CN" sz="3600" b="1" i="1">
                <a:latin typeface="Franklin Gothic Medium" pitchFamily="34" charset="0"/>
              </a:rPr>
              <a:t>by     _______________________. </a:t>
            </a:r>
            <a:endParaRPr lang="zh-CN" altLang="en-US" sz="3600" b="1" i="1">
              <a:latin typeface="Franklin Gothic Medium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668463" y="1846263"/>
            <a:ext cx="60721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Franklin Gothic Medium" pitchFamily="34" charset="0"/>
              </a:rPr>
              <a:t>the boy’s feelings change</a:t>
            </a:r>
            <a:endParaRPr lang="zh-CN" altLang="en-US" sz="3600" b="1" i="1" dirty="0">
              <a:solidFill>
                <a:srgbClr val="0000FF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911995">
            <a:off x="6837363" y="5659438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47"/>
          <p:cNvGrpSpPr>
            <a:grpSpLocks/>
          </p:cNvGrpSpPr>
          <p:nvPr/>
        </p:nvGrpSpPr>
        <p:grpSpPr bwMode="auto">
          <a:xfrm>
            <a:off x="6977063" y="4071938"/>
            <a:ext cx="2095500" cy="2143125"/>
            <a:chOff x="6965950" y="3733585"/>
            <a:chExt cx="2095500" cy="2287703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lum contrast="60000"/>
              <a:extLst/>
            </a:blip>
            <a:stretch>
              <a:fillRect/>
            </a:stretch>
          </p:blipFill>
          <p:spPr bwMode="auto">
            <a:xfrm>
              <a:off x="6965950" y="3733585"/>
              <a:ext cx="2095500" cy="1566596"/>
            </a:xfrm>
            <a:prstGeom prst="ellipse">
              <a:avLst/>
            </a:prstGeom>
            <a:ln w="31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5" name="图片 44" descr="chip3.jpg"/>
            <p:cNvPicPr>
              <a:picLocks noChangeAspect="1"/>
            </p:cNvPicPr>
            <p:nvPr/>
          </p:nvPicPr>
          <p:blipFill>
            <a:blip r:embed="rId4" cstate="print">
              <a:lum contrast="60000"/>
            </a:blip>
            <a:stretch>
              <a:fillRect/>
            </a:stretch>
          </p:blipFill>
          <p:spPr>
            <a:xfrm>
              <a:off x="7596336" y="4653135"/>
              <a:ext cx="1046234" cy="1368153"/>
            </a:xfrm>
            <a:prstGeom prst="ellipse">
              <a:avLst/>
            </a:prstGeom>
            <a:ln w="3175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04639">
            <a:off x="8121650" y="2751138"/>
            <a:ext cx="563563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50590">
            <a:off x="-84137" y="3525837"/>
            <a:ext cx="10223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34441">
            <a:off x="2906713" y="733425"/>
            <a:ext cx="547688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lum contrast="60000"/>
            <a:extLst/>
          </a:blip>
          <a:stretch>
            <a:fillRect/>
          </a:stretch>
        </p:blipFill>
        <p:spPr>
          <a:xfrm>
            <a:off x="3707904" y="966366"/>
            <a:ext cx="1125569" cy="167054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lum contrast="60000"/>
            <a:extLst/>
          </a:blip>
          <a:stretch>
            <a:fillRect/>
          </a:stretch>
        </p:blipFill>
        <p:spPr>
          <a:xfrm rot="21340882">
            <a:off x="169306" y="4394085"/>
            <a:ext cx="1243095" cy="172686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31419">
            <a:off x="2327275" y="5667375"/>
            <a:ext cx="7207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45"/>
          <p:cNvSpPr txBox="1">
            <a:spLocks noChangeArrowheads="1"/>
          </p:cNvSpPr>
          <p:nvPr/>
        </p:nvSpPr>
        <p:spPr bwMode="auto">
          <a:xfrm>
            <a:off x="1403350" y="1673225"/>
            <a:ext cx="1528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Franklin Gothic Medium" pitchFamily="34" charset="0"/>
              </a:rPr>
              <a:t>excited</a:t>
            </a:r>
            <a:r>
              <a:rPr lang="en-US" altLang="zh-CN" sz="3200" b="1" i="1">
                <a:solidFill>
                  <a:srgbClr val="0000FF"/>
                </a:solidFill>
                <a:latin typeface="Arial Narrow"/>
                <a:cs typeface="Tahoma" pitchFamily="34" charset="0"/>
              </a:rPr>
              <a:t> </a:t>
            </a:r>
            <a:endParaRPr lang="zh-CN" altLang="en-US" sz="3200" b="1" i="1">
              <a:solidFill>
                <a:srgbClr val="0000FF"/>
              </a:solidFill>
              <a:latin typeface="Arial Narrow"/>
              <a:cs typeface="Tahoma" pitchFamily="34" charset="0"/>
            </a:endParaRPr>
          </a:p>
        </p:txBody>
      </p:sp>
      <p:sp>
        <p:nvSpPr>
          <p:cNvPr id="33" name="TextBox 46"/>
          <p:cNvSpPr txBox="1">
            <a:spLocks noChangeArrowheads="1"/>
          </p:cNvSpPr>
          <p:nvPr/>
        </p:nvSpPr>
        <p:spPr bwMode="auto">
          <a:xfrm>
            <a:off x="1263650" y="5559425"/>
            <a:ext cx="27035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Franklin Gothic Medium" pitchFamily="34" charset="0"/>
              </a:rPr>
              <a:t>tired </a:t>
            </a:r>
            <a:r>
              <a:rPr lang="en-US" altLang="zh-CN" sz="3200" b="1" dirty="0" smtClean="0">
                <a:solidFill>
                  <a:srgbClr val="0000FF"/>
                </a:solidFill>
                <a:latin typeface="Franklin Gothic Medium" pitchFamily="34" charset="0"/>
              </a:rPr>
              <a:t>&amp; </a:t>
            </a:r>
            <a:r>
              <a:rPr lang="en-US" altLang="zh-CN" sz="3200" b="1" dirty="0">
                <a:solidFill>
                  <a:srgbClr val="0000FF"/>
                </a:solidFill>
                <a:latin typeface="Franklin Gothic Medium" pitchFamily="34" charset="0"/>
              </a:rPr>
              <a:t>sleepy</a:t>
            </a:r>
            <a:endParaRPr lang="zh-CN" altLang="en-US" sz="3200" b="1" i="1" dirty="0">
              <a:solidFill>
                <a:srgbClr val="0000FF"/>
              </a:solidFill>
              <a:latin typeface="黑体" pitchFamily="2" charset="-122"/>
              <a:ea typeface="黑体" pitchFamily="2" charset="-122"/>
              <a:cs typeface="Tahoma" pitchFamily="34" charset="0"/>
            </a:endParaRPr>
          </a:p>
        </p:txBody>
      </p:sp>
      <p:sp>
        <p:nvSpPr>
          <p:cNvPr id="34" name="TextBox 47"/>
          <p:cNvSpPr txBox="1">
            <a:spLocks noChangeArrowheads="1"/>
          </p:cNvSpPr>
          <p:nvPr/>
        </p:nvSpPr>
        <p:spPr bwMode="auto">
          <a:xfrm>
            <a:off x="5310188" y="5672138"/>
            <a:ext cx="1228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Franklin Gothic Medium" pitchFamily="34" charset="0"/>
              </a:rPr>
              <a:t>lonely</a:t>
            </a:r>
            <a:endParaRPr lang="zh-CN" altLang="en-US" sz="32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" name="TextBox 48"/>
          <p:cNvSpPr txBox="1">
            <a:spLocks noChangeArrowheads="1"/>
          </p:cNvSpPr>
          <p:nvPr/>
        </p:nvSpPr>
        <p:spPr bwMode="auto">
          <a:xfrm>
            <a:off x="7643813" y="3643313"/>
            <a:ext cx="133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Franklin Gothic Medium" pitchFamily="34" charset="0"/>
              </a:rPr>
              <a:t>happy</a:t>
            </a:r>
            <a:r>
              <a:rPr lang="en-US" altLang="zh-CN" sz="3200" b="1">
                <a:solidFill>
                  <a:srgbClr val="0000FF"/>
                </a:solidFill>
                <a:latin typeface="Arial Narrow"/>
                <a:cs typeface="Tahoma" pitchFamily="34" charset="0"/>
              </a:rPr>
              <a:t> </a:t>
            </a:r>
            <a:endParaRPr lang="zh-CN" altLang="en-US" sz="3200" b="1">
              <a:solidFill>
                <a:srgbClr val="0000FF"/>
              </a:solidFill>
              <a:latin typeface="Arial Narrow"/>
              <a:cs typeface="Tahoma" pitchFamily="34" charset="0"/>
            </a:endParaRPr>
          </a:p>
        </p:txBody>
      </p:sp>
      <p:sp>
        <p:nvSpPr>
          <p:cNvPr id="36" name="TextBox 51"/>
          <p:cNvSpPr txBox="1">
            <a:spLocks noChangeArrowheads="1"/>
          </p:cNvSpPr>
          <p:nvPr/>
        </p:nvSpPr>
        <p:spPr bwMode="auto">
          <a:xfrm>
            <a:off x="4846638" y="1270000"/>
            <a:ext cx="13827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  <a:latin typeface="Arial Narrow"/>
                <a:cs typeface="Tahoma" pitchFamily="34" charset="0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Franklin Gothic Medium" pitchFamily="34" charset="0"/>
              </a:rPr>
              <a:t>bored</a:t>
            </a:r>
            <a:r>
              <a:rPr lang="en-US" altLang="zh-CN" sz="3200" b="1" i="1">
                <a:solidFill>
                  <a:srgbClr val="0000FF"/>
                </a:solidFill>
                <a:latin typeface="Arial Narrow"/>
                <a:cs typeface="Tahoma" pitchFamily="34" charset="0"/>
              </a:rPr>
              <a:t> </a:t>
            </a:r>
            <a:endParaRPr lang="zh-CN" altLang="en-US" sz="3200" b="1" i="1">
              <a:solidFill>
                <a:srgbClr val="0000FF"/>
              </a:solidFill>
              <a:latin typeface="Arial Narrow"/>
              <a:cs typeface="Tahoma" pitchFamily="34" charset="0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4787900" y="911225"/>
            <a:ext cx="136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rgbClr val="990099"/>
                </a:solidFill>
                <a:latin typeface="Franklin Gothic Medium" pitchFamily="34" charset="0"/>
              </a:rPr>
              <a:t>Orders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1258888" y="1284288"/>
            <a:ext cx="1604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rgbClr val="990099"/>
                </a:solidFill>
                <a:latin typeface="Franklin Gothic Medium" pitchFamily="34" charset="0"/>
              </a:rPr>
              <a:t>Chance 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1470025" y="5157788"/>
            <a:ext cx="146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990099"/>
                </a:solidFill>
                <a:latin typeface="Franklin Gothic Medium" pitchFamily="34" charset="0"/>
              </a:rPr>
              <a:t>Trouble</a:t>
            </a:r>
            <a:endParaRPr lang="zh-CN" altLang="en-US" sz="3200">
              <a:solidFill>
                <a:srgbClr val="990099"/>
              </a:solidFill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512763" y="3100388"/>
            <a:ext cx="862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Arial Narrow"/>
              </a:rPr>
              <a:t>Day1 </a:t>
            </a:r>
            <a:endParaRPr lang="zh-CN" altLang="en-US" sz="2400" b="1">
              <a:latin typeface="Arial Narrow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447675" y="6072188"/>
            <a:ext cx="862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Arial Narrow"/>
              </a:rPr>
              <a:t>Day2</a:t>
            </a:r>
            <a:r>
              <a:rPr lang="en-US" altLang="zh-CN" sz="2400">
                <a:latin typeface="Arial Narrow"/>
              </a:rPr>
              <a:t> </a:t>
            </a:r>
            <a:endParaRPr lang="zh-CN" altLang="en-US" sz="2400">
              <a:latin typeface="Arial Narrow"/>
            </a:endParaRP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4957763" y="6165850"/>
            <a:ext cx="1828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Arial Narrow"/>
              </a:rPr>
              <a:t>Day2-evening</a:t>
            </a:r>
            <a:endParaRPr lang="zh-CN" altLang="en-US" sz="2400" b="1">
              <a:latin typeface="Arial Narrow"/>
            </a:endParaRPr>
          </a:p>
        </p:txBody>
      </p:sp>
      <p:sp>
        <p:nvSpPr>
          <p:cNvPr id="51233" name="矩形 43"/>
          <p:cNvSpPr>
            <a:spLocks noChangeArrowheads="1"/>
          </p:cNvSpPr>
          <p:nvPr/>
        </p:nvSpPr>
        <p:spPr bwMode="auto">
          <a:xfrm>
            <a:off x="5165725" y="5300663"/>
            <a:ext cx="1466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990099"/>
                </a:solidFill>
                <a:latin typeface="Franklin Gothic Medium" pitchFamily="34" charset="0"/>
              </a:rPr>
              <a:t>Trouble</a:t>
            </a:r>
            <a:endParaRPr lang="zh-CN" altLang="en-US" sz="3200" b="1">
              <a:solidFill>
                <a:srgbClr val="990099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8149" name="矩形 56"/>
          <p:cNvSpPr>
            <a:spLocks noChangeArrowheads="1"/>
          </p:cNvSpPr>
          <p:nvPr/>
        </p:nvSpPr>
        <p:spPr bwMode="auto">
          <a:xfrm>
            <a:off x="4573588" y="53514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grpSp>
        <p:nvGrpSpPr>
          <p:cNvPr id="4" name="组合 53"/>
          <p:cNvGrpSpPr>
            <a:grpSpLocks/>
          </p:cNvGrpSpPr>
          <p:nvPr/>
        </p:nvGrpSpPr>
        <p:grpSpPr bwMode="auto">
          <a:xfrm>
            <a:off x="7215206" y="1643050"/>
            <a:ext cx="1571636" cy="1000132"/>
            <a:chOff x="6712567" y="1360926"/>
            <a:chExt cx="1765739" cy="1204540"/>
          </a:xfrm>
          <a:solidFill>
            <a:srgbClr val="66FF33"/>
          </a:solidFill>
        </p:grpSpPr>
        <p:sp>
          <p:nvSpPr>
            <p:cNvPr id="46" name="椭圆 45"/>
            <p:cNvSpPr/>
            <p:nvPr/>
          </p:nvSpPr>
          <p:spPr>
            <a:xfrm>
              <a:off x="6712567" y="1360926"/>
              <a:ext cx="1765739" cy="120454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232" name="矩形 52"/>
            <p:cNvSpPr>
              <a:spLocks noChangeArrowheads="1"/>
            </p:cNvSpPr>
            <p:nvPr/>
          </p:nvSpPr>
          <p:spPr bwMode="auto">
            <a:xfrm>
              <a:off x="6831492" y="1631098"/>
              <a:ext cx="1561598" cy="584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latin typeface="Arial Narrow" pitchFamily="34" charset="0"/>
                </a:rPr>
                <a:t>Lesson</a:t>
              </a:r>
              <a:r>
                <a:rPr lang="en-US" altLang="zh-CN" sz="3200" b="1" dirty="0">
                  <a:latin typeface="Franklin Gothic Medium" pitchFamily="34" charset="0"/>
                </a:rPr>
                <a:t>?</a:t>
              </a:r>
              <a:endParaRPr lang="zh-CN" altLang="en-US" sz="3200" b="1" dirty="0">
                <a:latin typeface="Franklin Gothic Medium" pitchFamily="34" charset="0"/>
              </a:endParaRPr>
            </a:p>
          </p:txBody>
        </p:sp>
      </p:grpSp>
      <p:grpSp>
        <p:nvGrpSpPr>
          <p:cNvPr id="48151" name="组合 8"/>
          <p:cNvGrpSpPr>
            <a:grpSpLocks/>
          </p:cNvGrpSpPr>
          <p:nvPr/>
        </p:nvGrpSpPr>
        <p:grpSpPr bwMode="auto">
          <a:xfrm>
            <a:off x="36513" y="0"/>
            <a:ext cx="8999537" cy="1184275"/>
            <a:chOff x="144016" y="0"/>
            <a:chExt cx="9180512" cy="1184558"/>
          </a:xfrm>
        </p:grpSpPr>
        <p:sp>
          <p:nvSpPr>
            <p:cNvPr id="48155" name="内容占位符 2"/>
            <p:cNvSpPr txBox="1">
              <a:spLocks/>
            </p:cNvSpPr>
            <p:nvPr/>
          </p:nvSpPr>
          <p:spPr bwMode="auto">
            <a:xfrm>
              <a:off x="144016" y="0"/>
              <a:ext cx="9180512" cy="105882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108000" tIns="144000" bIns="180000"/>
            <a:lstStyle/>
            <a:p>
              <a:pPr marL="514350" indent="-514350">
                <a:lnSpc>
                  <a:spcPts val="3000"/>
                </a:lnSpc>
                <a:spcBef>
                  <a:spcPct val="20000"/>
                </a:spcBef>
              </a:pPr>
              <a:r>
                <a:rPr lang="en-US" altLang="zh-CN" sz="3200" b="1" i="1">
                  <a:latin typeface="Franklin Gothic Medium" pitchFamily="34" charset="0"/>
                </a:rPr>
                <a:t>Q: </a:t>
              </a:r>
              <a:r>
                <a:rPr lang="en-US" altLang="zh-CN" sz="3200" b="1" i="1" u="sng">
                  <a:latin typeface="Franklin Gothic Medium" pitchFamily="34" charset="0"/>
                </a:rPr>
                <a:t>Let’s </a:t>
              </a:r>
              <a:r>
                <a:rPr lang="en-US" altLang="zh-CN" sz="3200" b="1" i="1" u="sng">
                  <a:solidFill>
                    <a:srgbClr val="0000FF"/>
                  </a:solidFill>
                  <a:latin typeface="Franklin Gothic Medium" pitchFamily="34" charset="0"/>
                </a:rPr>
                <a:t>retell</a:t>
              </a:r>
              <a:r>
                <a:rPr lang="en-US" altLang="zh-CN" sz="3200" b="1" i="1" u="sng">
                  <a:latin typeface="Franklin Gothic Medium" pitchFamily="34" charset="0"/>
                </a:rPr>
                <a:t> Zheng Chenyu’s home alone story in the third person briefly.</a:t>
              </a:r>
              <a:endParaRPr lang="zh-CN" altLang="en-US" sz="3200" b="1" i="1" u="sng">
                <a:latin typeface="Franklin Gothic Medium" pitchFamily="34" charset="0"/>
              </a:endParaRPr>
            </a:p>
          </p:txBody>
        </p:sp>
        <p:sp>
          <p:nvSpPr>
            <p:cNvPr id="48156" name="矩形 36"/>
            <p:cNvSpPr>
              <a:spLocks noChangeArrowheads="1"/>
            </p:cNvSpPr>
            <p:nvPr/>
          </p:nvSpPr>
          <p:spPr bwMode="auto">
            <a:xfrm>
              <a:off x="4893415" y="476672"/>
              <a:ext cx="421075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2000" b="1">
                  <a:latin typeface="黑体" pitchFamily="2" charset="-122"/>
                  <a:ea typeface="黑体" pitchFamily="2" charset="-122"/>
                </a:rPr>
                <a:t> (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请以第三人称简略地复述郑晨宇独自在家的经历</a:t>
              </a:r>
              <a:r>
                <a:rPr lang="en-US" altLang="zh-CN" sz="2000" b="1">
                  <a:latin typeface="黑体" pitchFamily="2" charset="-122"/>
                  <a:ea typeface="黑体" pitchFamily="2" charset="-122"/>
                </a:rPr>
                <a:t>) </a:t>
              </a:r>
              <a:endParaRPr lang="zh-CN" altLang="en-US" sz="2000"/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lum contrast="60000"/>
            <a:extLst/>
          </a:blip>
          <a:stretch>
            <a:fillRect/>
          </a:stretch>
        </p:blipFill>
        <p:spPr>
          <a:xfrm flipH="1">
            <a:off x="3921334" y="5011881"/>
            <a:ext cx="1230559" cy="16574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图片 43" descr="chip3.jpg"/>
          <p:cNvPicPr>
            <a:picLocks noChangeAspect="1"/>
          </p:cNvPicPr>
          <p:nvPr/>
        </p:nvPicPr>
        <p:blipFill>
          <a:blip r:embed="rId4" cstate="print">
            <a:lum contrast="60000"/>
          </a:blip>
          <a:stretch>
            <a:fillRect/>
          </a:stretch>
        </p:blipFill>
        <p:spPr>
          <a:xfrm flipH="1">
            <a:off x="323528" y="1556792"/>
            <a:ext cx="1152128" cy="1584176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文本框 2"/>
          <p:cNvSpPr txBox="1"/>
          <p:nvPr/>
        </p:nvSpPr>
        <p:spPr>
          <a:xfrm>
            <a:off x="1214438" y="2714625"/>
            <a:ext cx="6500812" cy="1630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lIns="144000" tIns="10800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3200" b="1" i="1" u="sng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You can retell like this:</a:t>
            </a:r>
          </a:p>
          <a:p>
            <a:pPr>
              <a:lnSpc>
                <a:spcPts val="3000"/>
              </a:lnSpc>
              <a:defRPr/>
            </a:pPr>
            <a:r>
              <a:rPr lang="en-US" altLang="zh-CN" sz="3200" b="1" i="1" dirty="0">
                <a:latin typeface="Franklin Gothic Medium" pitchFamily="34" charset="0"/>
              </a:rPr>
              <a:t>    Zheng </a:t>
            </a:r>
            <a:r>
              <a:rPr lang="en-US" altLang="zh-CN" sz="3200" b="1" i="1" dirty="0">
                <a:solidFill>
                  <a:srgbClr val="0000FF"/>
                </a:solidFill>
                <a:latin typeface="Franklin Gothic Medium" pitchFamily="34" charset="0"/>
              </a:rPr>
              <a:t>felt bored </a:t>
            </a:r>
            <a:r>
              <a:rPr lang="en-US" altLang="zh-CN" sz="3200" b="1" i="1" dirty="0">
                <a:latin typeface="Franklin Gothic Medium" pitchFamily="34" charset="0"/>
              </a:rPr>
              <a:t>with his parents’ orders because they </a:t>
            </a:r>
            <a:r>
              <a:rPr lang="en-US" altLang="zh-CN" sz="3200" b="1" i="1" dirty="0">
                <a:solidFill>
                  <a:srgbClr val="0000FF"/>
                </a:solidFill>
                <a:latin typeface="Franklin Gothic Medium" pitchFamily="34" charset="0"/>
              </a:rPr>
              <a:t>did everything  </a:t>
            </a:r>
            <a:r>
              <a:rPr lang="en-US" altLang="zh-CN" sz="3200" b="1" i="1" dirty="0">
                <a:latin typeface="Franklin Gothic Medium" pitchFamily="34" charset="0"/>
              </a:rPr>
              <a:t>for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41" grpId="0"/>
      <p:bldP spid="42" grpId="0"/>
      <p:bldP spid="43" grpId="0"/>
      <p:bldP spid="49" grpId="0"/>
      <p:bldP spid="50" grpId="0"/>
      <p:bldP spid="51233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71438" y="428625"/>
            <a:ext cx="9001125" cy="2064271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tIns="108000"/>
          <a:lstStyle/>
          <a:p>
            <a:pPr>
              <a:lnSpc>
                <a:spcPts val="3500"/>
              </a:lnSpc>
              <a:buFont typeface="Arial" charset="0"/>
              <a:buNone/>
            </a:pPr>
            <a:r>
              <a:rPr lang="en-US" altLang="zh-CN" sz="3600" b="1" i="1" dirty="0" smtClean="0">
                <a:latin typeface="Franklin Gothic Medium" pitchFamily="34" charset="0"/>
              </a:rPr>
              <a:t>Q1: 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Franklin Gothic Medium" pitchFamily="34" charset="0"/>
              </a:rPr>
              <a:t>Do you think the boy wants another chance to be home alone? Why or why not?</a:t>
            </a:r>
            <a:endParaRPr lang="zh-CN" altLang="en-US" sz="3600" dirty="0" smtClean="0"/>
          </a:p>
        </p:txBody>
      </p:sp>
      <p:sp>
        <p:nvSpPr>
          <p:cNvPr id="49154" name="矩形 3"/>
          <p:cNvSpPr>
            <a:spLocks noChangeArrowheads="1"/>
          </p:cNvSpPr>
          <p:nvPr/>
        </p:nvSpPr>
        <p:spPr bwMode="auto">
          <a:xfrm>
            <a:off x="2571750" y="-23813"/>
            <a:ext cx="272732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u="sng">
                <a:solidFill>
                  <a:srgbClr val="660066"/>
                </a:solidFill>
                <a:latin typeface="Franklin Gothic Medium" pitchFamily="34" charset="0"/>
              </a:rPr>
              <a:t>Further thinking:</a:t>
            </a:r>
          </a:p>
        </p:txBody>
      </p:sp>
      <p:pic>
        <p:nvPicPr>
          <p:cNvPr id="5" name="图片 4" descr="chip3.jpg"/>
          <p:cNvPicPr>
            <a:picLocks noChangeAspect="1"/>
          </p:cNvPicPr>
          <p:nvPr/>
        </p:nvPicPr>
        <p:blipFill>
          <a:blip r:embed="rId2" cstate="print">
            <a:lum contrast="60000"/>
          </a:blip>
          <a:stretch>
            <a:fillRect/>
          </a:stretch>
        </p:blipFill>
        <p:spPr>
          <a:xfrm>
            <a:off x="8143900" y="142852"/>
            <a:ext cx="714380" cy="877955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组合 81"/>
          <p:cNvGrpSpPr>
            <a:grpSpLocks/>
          </p:cNvGrpSpPr>
          <p:nvPr/>
        </p:nvGrpSpPr>
        <p:grpSpPr bwMode="auto">
          <a:xfrm>
            <a:off x="1214438" y="5429250"/>
            <a:ext cx="1735137" cy="1428750"/>
            <a:chOff x="2189545" y="706641"/>
            <a:chExt cx="3121902" cy="235877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9545" y="706641"/>
              <a:ext cx="3121902" cy="235877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9166" name="文本框 84"/>
            <p:cNvSpPr txBox="1">
              <a:spLocks noChangeArrowheads="1"/>
            </p:cNvSpPr>
            <p:nvPr/>
          </p:nvSpPr>
          <p:spPr bwMode="auto">
            <a:xfrm rot="-375903">
              <a:off x="2647464" y="1038289"/>
              <a:ext cx="1320529" cy="4577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1"/>
                <a:t>games</a:t>
              </a:r>
              <a:endParaRPr lang="zh-CN" altLang="en-US" sz="1400" b="1"/>
            </a:p>
          </p:txBody>
        </p:sp>
      </p:grpSp>
      <p:pic>
        <p:nvPicPr>
          <p:cNvPr id="11" name="图片 10" descr="t0134a940f757be333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5411788"/>
            <a:ext cx="1571625" cy="1446212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2" name="图片 11" descr="QQ截图2017111611243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421313"/>
            <a:ext cx="1463675" cy="14366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21313"/>
            <a:ext cx="1357313" cy="14366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2928938" y="5429250"/>
            <a:ext cx="1571625" cy="1428750"/>
            <a:chOff x="660154" y="3701481"/>
            <a:chExt cx="1695702" cy="169570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0154" y="3701481"/>
              <a:ext cx="1695702" cy="1695702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9164" name="图片 1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51161" y="3713769"/>
              <a:ext cx="741490" cy="723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内容占位符 2"/>
          <p:cNvSpPr txBox="1">
            <a:spLocks/>
          </p:cNvSpPr>
          <p:nvPr/>
        </p:nvSpPr>
        <p:spPr bwMode="auto">
          <a:xfrm>
            <a:off x="0" y="2492896"/>
            <a:ext cx="9144000" cy="2357437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tIns="108000"/>
          <a:lstStyle/>
          <a:p>
            <a:pPr marL="742950" lvl="1" indent="-285750" eaLnBrk="0" hangingPunct="0">
              <a:lnSpc>
                <a:spcPts val="3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2800" b="1" i="1" dirty="0" smtClean="0">
                <a:latin typeface="Franklin Gothic Medium" pitchFamily="34" charset="0"/>
              </a:rPr>
              <a:t>Parents</a:t>
            </a:r>
            <a:r>
              <a:rPr lang="en-US" altLang="zh-CN" sz="2800" b="1" i="1" dirty="0">
                <a:latin typeface="Franklin Gothic Medium" pitchFamily="34" charset="0"/>
              </a:rPr>
              <a:t>’ orders are always </a:t>
            </a:r>
            <a:r>
              <a:rPr lang="en-US" altLang="zh-CN" sz="2800" b="1" i="1" u="sng" dirty="0" smtClean="0">
                <a:latin typeface="Franklin Gothic Medium" pitchFamily="34" charset="0"/>
              </a:rPr>
              <a:t>boring</a:t>
            </a:r>
            <a:r>
              <a:rPr lang="en-US" altLang="zh-CN" sz="2400" b="1" i="1" u="sng" dirty="0" smtClean="0"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2400" b="1" i="1" dirty="0" smtClean="0">
                <a:latin typeface="黑体" pitchFamily="2" charset="-122"/>
                <a:ea typeface="黑体" pitchFamily="2" charset="-122"/>
              </a:rPr>
              <a:t>令人厌烦的</a:t>
            </a:r>
            <a:r>
              <a:rPr lang="en-US" altLang="zh-CN" sz="2400" b="1" i="1" dirty="0" smtClean="0">
                <a:latin typeface="黑体" pitchFamily="2" charset="-122"/>
                <a:ea typeface="黑体" pitchFamily="2" charset="-122"/>
              </a:rPr>
              <a:t>)</a:t>
            </a:r>
            <a:r>
              <a:rPr lang="en-US" altLang="zh-CN" sz="2800" b="1" i="1" dirty="0" smtClean="0">
                <a:latin typeface="Franklin Gothic Medium" pitchFamily="34" charset="0"/>
              </a:rPr>
              <a:t>?</a:t>
            </a:r>
            <a:endParaRPr lang="en-US" altLang="zh-CN" sz="2800" b="1" i="1" dirty="0">
              <a:latin typeface="Franklin Gothic Medium" pitchFamily="34" charset="0"/>
            </a:endParaRPr>
          </a:p>
          <a:p>
            <a:pPr marL="742950" lvl="1" indent="-285750" eaLnBrk="0" hangingPunct="0">
              <a:lnSpc>
                <a:spcPts val="3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2800" b="1" i="1" dirty="0">
                <a:latin typeface="Franklin Gothic Medium" pitchFamily="34" charset="0"/>
              </a:rPr>
              <a:t>What do you learn about </a:t>
            </a:r>
            <a:r>
              <a:rPr lang="en-US" altLang="zh-CN" sz="2800" b="1" i="1" dirty="0">
                <a:solidFill>
                  <a:srgbClr val="0000FF"/>
                </a:solidFill>
                <a:latin typeface="Franklin Gothic Medium" pitchFamily="34" charset="0"/>
              </a:rPr>
              <a:t>how to have a perfect home alone holiday</a:t>
            </a:r>
            <a:r>
              <a:rPr lang="en-US" altLang="zh-CN" sz="2800" b="1" i="1" dirty="0">
                <a:latin typeface="Franklin Gothic Medium" pitchFamily="34" charset="0"/>
              </a:rPr>
              <a:t> </a:t>
            </a:r>
            <a:r>
              <a:rPr lang="en-US" altLang="zh-CN" sz="2800" b="1" i="1" u="sng" dirty="0">
                <a:latin typeface="Franklin Gothic Medium" pitchFamily="34" charset="0"/>
              </a:rPr>
              <a:t>from the boy’s story</a:t>
            </a:r>
            <a:r>
              <a:rPr lang="en-US" altLang="zh-CN" sz="2800" b="1" i="1" dirty="0">
                <a:latin typeface="Franklin Gothic Medium" pitchFamily="34" charset="0"/>
              </a:rPr>
              <a:t>?</a:t>
            </a:r>
          </a:p>
          <a:p>
            <a:pPr marL="742950" lvl="1" indent="-285750" eaLnBrk="0" hangingPunct="0">
              <a:lnSpc>
                <a:spcPts val="3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2800" b="1" i="1" dirty="0">
                <a:latin typeface="Franklin Gothic Medium" pitchFamily="34" charset="0"/>
              </a:rPr>
              <a:t>What do you </a:t>
            </a:r>
            <a:r>
              <a:rPr lang="en-US" altLang="zh-CN" sz="2800" b="1" i="1" u="sng" dirty="0">
                <a:latin typeface="Franklin Gothic Medium" pitchFamily="34" charset="0"/>
              </a:rPr>
              <a:t>think </a:t>
            </a:r>
            <a:r>
              <a:rPr lang="en-US" altLang="zh-CN" sz="2800" b="1" i="1" u="sng" dirty="0" smtClean="0">
                <a:latin typeface="Franklin Gothic Medium" pitchFamily="34" charset="0"/>
              </a:rPr>
              <a:t>of</a:t>
            </a:r>
            <a:r>
              <a:rPr lang="en-US" altLang="zh-CN" sz="2400" b="1" i="1" dirty="0" smtClean="0"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2400" b="1" i="1" dirty="0" smtClean="0">
                <a:latin typeface="黑体" pitchFamily="2" charset="-122"/>
                <a:ea typeface="黑体" pitchFamily="2" charset="-122"/>
              </a:rPr>
              <a:t>看待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)</a:t>
            </a:r>
            <a:r>
              <a:rPr lang="en-US" altLang="zh-CN" sz="2800" b="1" i="1" dirty="0" smtClean="0">
                <a:latin typeface="Franklin Gothic Medium" pitchFamily="34" charset="0"/>
              </a:rPr>
              <a:t> </a:t>
            </a:r>
            <a:r>
              <a:rPr lang="en-US" altLang="zh-CN" sz="2800" b="1" i="1" dirty="0">
                <a:latin typeface="Franklin Gothic Medium" pitchFamily="34" charset="0"/>
              </a:rPr>
              <a:t>the daily things that parents do for </a:t>
            </a:r>
            <a:r>
              <a:rPr lang="en-US" altLang="zh-CN" sz="2800" b="1" i="1" dirty="0" smtClean="0">
                <a:latin typeface="Franklin Gothic Medium" pitchFamily="34" charset="0"/>
              </a:rPr>
              <a:t>you?</a:t>
            </a:r>
            <a:endParaRPr lang="zh-CN" altLang="en-US" sz="2800" dirty="0">
              <a:latin typeface="Calibri" pitchFamily="34" charset="0"/>
            </a:endParaRPr>
          </a:p>
        </p:txBody>
      </p:sp>
      <p:pic>
        <p:nvPicPr>
          <p:cNvPr id="19" name="图片 18" descr="washin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107950" y="1628800"/>
            <a:ext cx="903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000000"/>
                </a:solidFill>
                <a:latin typeface="Franklin Gothic Medium" pitchFamily="34" charset="0"/>
              </a:rPr>
              <a:t>Q2: What do you learn from the boy’s story?</a:t>
            </a:r>
            <a:endParaRPr lang="zh-CN" altLang="en-US" sz="3600" b="1" i="1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5630" y="4749913"/>
            <a:ext cx="824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660066"/>
                </a:solidFill>
              </a:rPr>
              <a:t>I </a:t>
            </a:r>
            <a:r>
              <a:rPr lang="en-US" altLang="zh-CN" sz="3600" b="1" smtClean="0">
                <a:solidFill>
                  <a:srgbClr val="660066"/>
                </a:solidFill>
              </a:rPr>
              <a:t>think</a:t>
            </a:r>
            <a:r>
              <a:rPr lang="en-US" altLang="zh-CN" sz="3600" b="1" smtClean="0">
                <a:solidFill>
                  <a:srgbClr val="660066"/>
                </a:solidFill>
              </a:rPr>
              <a:t>/ I learn/ I </a:t>
            </a:r>
            <a:r>
              <a:rPr lang="en-US" altLang="zh-CN" sz="3600" b="1" dirty="0" err="1" smtClean="0">
                <a:solidFill>
                  <a:srgbClr val="660066"/>
                </a:solidFill>
              </a:rPr>
              <a:t>realise</a:t>
            </a:r>
            <a:r>
              <a:rPr lang="en-US" altLang="zh-CN" sz="3600" b="1" dirty="0" smtClean="0">
                <a:solidFill>
                  <a:srgbClr val="660066"/>
                </a:solidFill>
              </a:rPr>
              <a:t> </a:t>
            </a:r>
            <a:r>
              <a:rPr lang="en-US" altLang="zh-CN" sz="3600" b="1" dirty="0" smtClean="0">
                <a:solidFill>
                  <a:srgbClr val="660066"/>
                </a:solidFill>
              </a:rPr>
              <a:t>that…</a:t>
            </a:r>
            <a:endParaRPr lang="zh-CN" altLang="en-US" sz="36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 animBg="1"/>
      <p:bldP spid="18" grpId="0"/>
      <p:bldP spid="4916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785813"/>
            <a:ext cx="8750300" cy="4659312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3600" b="1" dirty="0" smtClean="0">
                <a:solidFill>
                  <a:srgbClr val="660033"/>
                </a:solidFill>
                <a:latin typeface="Franklin Gothic Medium" pitchFamily="34" charset="0"/>
              </a:rPr>
              <a:t>You must: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3600" b="1" i="1" dirty="0" smtClean="0">
                <a:solidFill>
                  <a:srgbClr val="0000FF"/>
                </a:solidFill>
                <a:latin typeface="Franklin Gothic Medium" pitchFamily="34" charset="0"/>
              </a:rPr>
              <a:t>A: </a:t>
            </a:r>
            <a:r>
              <a:rPr lang="en-US" altLang="zh-CN" sz="3600" b="1" i="1" dirty="0">
                <a:latin typeface="Franklin Gothic Medium" pitchFamily="34" charset="0"/>
              </a:rPr>
              <a:t>Read the passage emotionally and experience the writer's feeling change</a:t>
            </a:r>
            <a:r>
              <a:rPr lang="en-US" altLang="zh-CN" sz="3600" b="1" i="1" dirty="0" smtClean="0">
                <a:latin typeface="Franklin Gothic Medium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3600" b="1" i="1" dirty="0" smtClean="0">
                <a:solidFill>
                  <a:srgbClr val="0000FF"/>
                </a:solidFill>
                <a:latin typeface="Franklin Gothic Medium" pitchFamily="34" charset="0"/>
              </a:rPr>
              <a:t>B: </a:t>
            </a:r>
            <a:r>
              <a:rPr lang="en-US" altLang="zh-CN" sz="3600" b="1" i="1" dirty="0" smtClean="0">
                <a:latin typeface="Franklin Gothic Medium" pitchFamily="34" charset="0"/>
              </a:rPr>
              <a:t>Tell the boy’s home alone story in the third person within about 90 </a:t>
            </a:r>
            <a:r>
              <a:rPr lang="en-US" altLang="zh-CN" sz="3600" b="1" i="1" dirty="0">
                <a:latin typeface="Franklin Gothic Medium" pitchFamily="34" charset="0"/>
              </a:rPr>
              <a:t>words. </a:t>
            </a:r>
            <a:endParaRPr lang="en-US" altLang="zh-CN" sz="3600" b="1" i="1" dirty="0" smtClean="0">
              <a:latin typeface="Franklin Gothic Medium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CN" sz="3600" b="1" dirty="0">
                <a:solidFill>
                  <a:srgbClr val="660033"/>
                </a:solidFill>
                <a:latin typeface="Franklin Gothic Medium" pitchFamily="34" charset="0"/>
              </a:rPr>
              <a:t>You may: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3600" b="1" i="1" dirty="0" smtClean="0">
                <a:solidFill>
                  <a:srgbClr val="0000FF"/>
                </a:solidFill>
                <a:latin typeface="Franklin Gothic Medium" pitchFamily="34" charset="0"/>
              </a:rPr>
              <a:t>C: </a:t>
            </a:r>
            <a:r>
              <a:rPr lang="en-US" altLang="zh-CN" sz="3600" b="1" i="1" dirty="0" smtClean="0">
                <a:latin typeface="Franklin Gothic Medium" pitchFamily="34" charset="0"/>
              </a:rPr>
              <a:t>Tell </a:t>
            </a:r>
            <a:r>
              <a:rPr lang="en-US" altLang="zh-CN" sz="3600" b="1" i="1" dirty="0">
                <a:latin typeface="Franklin Gothic Medium" pitchFamily="34" charset="0"/>
              </a:rPr>
              <a:t>your own home alone </a:t>
            </a:r>
            <a:r>
              <a:rPr lang="en-US" altLang="zh-CN" sz="3600" b="1" i="1" dirty="0" smtClean="0">
                <a:latin typeface="Franklin Gothic Medium" pitchFamily="34" charset="0"/>
              </a:rPr>
              <a:t>story to your friends if </a:t>
            </a:r>
            <a:r>
              <a:rPr lang="en-US" altLang="zh-CN" sz="3600" b="1" i="1" dirty="0">
                <a:latin typeface="Franklin Gothic Medium" pitchFamily="34" charset="0"/>
              </a:rPr>
              <a:t>you </a:t>
            </a:r>
            <a:r>
              <a:rPr lang="en-US" altLang="zh-CN" sz="3600" b="1" i="1" dirty="0" smtClean="0">
                <a:latin typeface="Franklin Gothic Medium" pitchFamily="34" charset="0"/>
              </a:rPr>
              <a:t>have such an experience.</a:t>
            </a:r>
            <a:endParaRPr lang="en-US" altLang="zh-CN" sz="3600" b="1" i="1" dirty="0">
              <a:latin typeface="Franklin Gothic Medium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b="1" i="1" dirty="0">
              <a:latin typeface="Franklin Gothic Medium" pitchFamily="34" charset="0"/>
            </a:endParaRPr>
          </a:p>
        </p:txBody>
      </p:sp>
      <p:sp>
        <p:nvSpPr>
          <p:cNvPr id="50178" name="矩形 3"/>
          <p:cNvSpPr>
            <a:spLocks noChangeArrowheads="1"/>
          </p:cNvSpPr>
          <p:nvPr/>
        </p:nvSpPr>
        <p:spPr bwMode="auto">
          <a:xfrm>
            <a:off x="3143250" y="285750"/>
            <a:ext cx="193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u="sng">
                <a:solidFill>
                  <a:srgbClr val="660066"/>
                </a:solidFill>
                <a:latin typeface="Franklin Gothic Medium" pitchFamily="34" charset="0"/>
              </a:rPr>
              <a:t>Homework:</a:t>
            </a:r>
            <a:endParaRPr lang="zh-CN" altLang="en-US" sz="2800" b="1" i="1" u="sng">
              <a:solidFill>
                <a:srgbClr val="660066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857250" y="496888"/>
            <a:ext cx="7429500" cy="600392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tIns="288000" bIns="288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latin typeface="+mn-lt"/>
                <a:ea typeface="微软雅黑" panose="020B0503020204020204" pitchFamily="34" charset="-122"/>
              </a:rPr>
              <a:t>外研社 九年级 上册</a:t>
            </a:r>
            <a:endParaRPr lang="en-US" altLang="zh-CN" sz="4000" b="1" dirty="0">
              <a:latin typeface="+mn-lt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4800" b="1" dirty="0">
                <a:latin typeface="+mn-lt"/>
                <a:ea typeface="微软雅黑" panose="020B0503020204020204" pitchFamily="34" charset="-122"/>
              </a:rPr>
              <a:t>Module </a:t>
            </a:r>
            <a:r>
              <a:rPr lang="en-US" altLang="zh-CN" sz="4800" b="1" dirty="0" smtClean="0">
                <a:latin typeface="+mn-lt"/>
                <a:ea typeface="微软雅黑" panose="020B0503020204020204" pitchFamily="34" charset="-122"/>
              </a:rPr>
              <a:t>4 - </a:t>
            </a:r>
            <a:r>
              <a:rPr lang="en-US" altLang="zh-CN" sz="4800" b="1" dirty="0" smtClean="0">
                <a:solidFill>
                  <a:srgbClr val="0000FF"/>
                </a:solidFill>
                <a:latin typeface="+mn-lt"/>
                <a:ea typeface="微软雅黑" panose="020B0503020204020204" pitchFamily="34" charset="-122"/>
              </a:rPr>
              <a:t>Home</a:t>
            </a:r>
            <a:r>
              <a:rPr lang="en-US" altLang="zh-CN" sz="4800" b="1" dirty="0" smtClean="0">
                <a:latin typeface="+mn-lt"/>
                <a:ea typeface="微软雅黑" panose="020B0503020204020204" pitchFamily="34" charset="-122"/>
              </a:rPr>
              <a:t> </a:t>
            </a:r>
            <a:r>
              <a:rPr lang="en-US" altLang="zh-CN" sz="4800" b="1" dirty="0">
                <a:solidFill>
                  <a:srgbClr val="0000FF"/>
                </a:solidFill>
                <a:latin typeface="+mn-lt"/>
                <a:ea typeface="微软雅黑" panose="020B0503020204020204" pitchFamily="34" charset="-122"/>
              </a:rPr>
              <a:t>alone</a:t>
            </a:r>
            <a:r>
              <a:rPr lang="en-US" altLang="zh-CN" sz="4800" b="1" dirty="0">
                <a:latin typeface="+mn-lt"/>
                <a:ea typeface="微软雅黑" panose="020B0503020204020204" pitchFamily="34" charset="-122"/>
              </a:rPr>
              <a:t> </a:t>
            </a:r>
          </a:p>
          <a:p>
            <a:pPr algn="ctr">
              <a:defRPr/>
            </a:pPr>
            <a:r>
              <a:rPr lang="en-US" altLang="zh-CN" sz="3600" b="1" dirty="0">
                <a:latin typeface="+mn-lt"/>
                <a:ea typeface="微软雅黑" panose="020B0503020204020204" pitchFamily="34" charset="-122"/>
              </a:rPr>
              <a:t>Unit 2 My “perfect holiday”</a:t>
            </a:r>
          </a:p>
          <a:p>
            <a:pPr algn="ctr">
              <a:defRPr/>
            </a:pP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400"/>
              </a:lnSpc>
              <a:defRPr/>
            </a:pP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授课教师：张海燕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辽宁省大连经济技术开发区第九中学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" y="31429"/>
            <a:ext cx="8455317" cy="6826571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6948264" y="2708920"/>
            <a:ext cx="216024" cy="21602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012402" y="4082366"/>
            <a:ext cx="216024" cy="21602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92280" y="234888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大连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14255" y="408236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镇江</a:t>
            </a:r>
          </a:p>
        </p:txBody>
      </p:sp>
      <p:sp>
        <p:nvSpPr>
          <p:cNvPr id="10" name="弧形 9"/>
          <p:cNvSpPr/>
          <p:nvPr/>
        </p:nvSpPr>
        <p:spPr>
          <a:xfrm rot="13321650">
            <a:off x="6192781" y="2724448"/>
            <a:ext cx="1833647" cy="1674182"/>
          </a:xfrm>
          <a:prstGeom prst="arc">
            <a:avLst>
              <a:gd name="adj1" fmla="val 16200000"/>
              <a:gd name="adj2" fmla="val 2358777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6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内容占位符 3" descr="QQ截图2017062721255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225" y="536575"/>
            <a:ext cx="9144000" cy="5889625"/>
          </a:xfrm>
          <a:solidFill>
            <a:srgbClr val="CCFF33"/>
          </a:solidFill>
        </p:spPr>
      </p:pic>
      <p:pic>
        <p:nvPicPr>
          <p:cNvPr id="12" name="图片 22" descr="课文标题1.jpg"/>
          <p:cNvPicPr>
            <a:picLocks noChangeAspect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>
            <a:off x="1258888" y="106363"/>
            <a:ext cx="6985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79388" y="1052513"/>
            <a:ext cx="8750300" cy="5400675"/>
          </a:xfrm>
          <a:prstGeom prst="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2590800" y="7938"/>
            <a:ext cx="4537075" cy="11176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26300" y="-242888"/>
            <a:ext cx="801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9600">
                <a:latin typeface="Franklin Gothic Medium" pitchFamily="34" charset="0"/>
              </a:rPr>
              <a:t>?</a:t>
            </a:r>
            <a:endParaRPr lang="zh-CN" altLang="en-US" sz="960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内容占位符 3" descr="QQ截图2017062721255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" name="椭圆 17"/>
          <p:cNvSpPr/>
          <p:nvPr/>
        </p:nvSpPr>
        <p:spPr>
          <a:xfrm>
            <a:off x="249238" y="3068638"/>
            <a:ext cx="361950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43438" y="5300663"/>
            <a:ext cx="360362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22250" y="6092825"/>
            <a:ext cx="358775" cy="3603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49238" y="620713"/>
            <a:ext cx="361950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568825" y="1928813"/>
            <a:ext cx="360363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36625" y="1420813"/>
            <a:ext cx="7596188" cy="3133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prstDash val="sysDot"/>
          </a:ln>
        </p:spPr>
        <p:txBody>
          <a:bodyPr lIns="432000" tIns="180000" rIns="72000" bIns="180000">
            <a:spAutoFit/>
          </a:bodyPr>
          <a:lstStyle/>
          <a:p>
            <a:pPr>
              <a:defRPr/>
            </a:pPr>
            <a:r>
              <a:rPr lang="en-US" altLang="zh-CN" sz="3600" b="1" dirty="0">
                <a:latin typeface="Franklin Gothic Medium" pitchFamily="34" charset="0"/>
              </a:rPr>
              <a:t>The passage </a:t>
            </a:r>
            <a:r>
              <a:rPr lang="en-US" altLang="zh-CN" sz="3600" b="1" dirty="0">
                <a:solidFill>
                  <a:srgbClr val="0000FF"/>
                </a:solidFill>
                <a:latin typeface="Franklin Gothic Medium" pitchFamily="34" charset="0"/>
              </a:rPr>
              <a:t>is</a:t>
            </a:r>
            <a:r>
              <a:rPr lang="en-US" altLang="zh-CN" sz="3600" b="1" dirty="0">
                <a:latin typeface="Franklin Gothic Medium" pitchFamily="34" charset="0"/>
              </a:rPr>
              <a:t>_____. </a:t>
            </a:r>
          </a:p>
          <a:p>
            <a:pPr>
              <a:defRPr/>
            </a:pPr>
            <a:r>
              <a:rPr lang="en-US" altLang="zh-CN" sz="3600" b="1" i="1" dirty="0">
                <a:latin typeface="Franklin Gothic Medium" pitchFamily="34" charset="0"/>
              </a:rPr>
              <a:t>A. </a:t>
            </a:r>
            <a:r>
              <a:rPr lang="en-US" altLang="zh-CN" sz="3600" b="1" i="1" dirty="0" smtClean="0">
                <a:latin typeface="Franklin Gothic Medium" pitchFamily="34" charset="0"/>
              </a:rPr>
              <a:t>A </a:t>
            </a:r>
            <a:r>
              <a:rPr lang="en-US" altLang="zh-CN" sz="3600" b="1" i="1" dirty="0">
                <a:latin typeface="Franklin Gothic Medium" pitchFamily="34" charset="0"/>
              </a:rPr>
              <a:t>narrative writing</a:t>
            </a:r>
            <a:r>
              <a:rPr lang="en-US" altLang="zh-CN" sz="2800" b="1" i="1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1" i="1" dirty="0">
                <a:latin typeface="黑体" pitchFamily="49" charset="-122"/>
                <a:ea typeface="黑体" pitchFamily="49" charset="-122"/>
              </a:rPr>
              <a:t>叙事</a:t>
            </a:r>
            <a:r>
              <a:rPr lang="zh-CN" altLang="zh-CN" sz="2800" b="1" i="1" dirty="0">
                <a:latin typeface="黑体" pitchFamily="49" charset="-122"/>
                <a:ea typeface="黑体" pitchFamily="49" charset="-122"/>
              </a:rPr>
              <a:t>文</a:t>
            </a:r>
            <a:r>
              <a:rPr lang="en-US" altLang="zh-CN" sz="2800" b="1" i="1" dirty="0">
                <a:latin typeface="黑体" pitchFamily="49" charset="-122"/>
                <a:ea typeface="黑体" pitchFamily="49" charset="-122"/>
              </a:rPr>
              <a:t>) </a:t>
            </a:r>
          </a:p>
          <a:p>
            <a:pPr>
              <a:defRPr/>
            </a:pPr>
            <a:r>
              <a:rPr lang="en-US" altLang="zh-CN" sz="3600" b="1" i="1" dirty="0">
                <a:latin typeface="Franklin Gothic Medium" pitchFamily="34" charset="0"/>
              </a:rPr>
              <a:t>B. A descriptive writing</a:t>
            </a:r>
            <a:r>
              <a:rPr lang="en-US" altLang="zh-CN" sz="2800" b="1" i="1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1" i="1" dirty="0">
                <a:latin typeface="黑体" pitchFamily="49" charset="-122"/>
                <a:ea typeface="黑体" pitchFamily="49" charset="-122"/>
              </a:rPr>
              <a:t>描写文</a:t>
            </a:r>
            <a:r>
              <a:rPr lang="en-US" altLang="zh-CN" sz="2800" b="1" i="1" dirty="0">
                <a:latin typeface="黑体" pitchFamily="49" charset="-122"/>
                <a:ea typeface="黑体" pitchFamily="49" charset="-122"/>
              </a:rPr>
              <a:t>)             </a:t>
            </a:r>
          </a:p>
          <a:p>
            <a:pPr>
              <a:defRPr/>
            </a:pPr>
            <a:r>
              <a:rPr lang="en-US" altLang="zh-CN" sz="3600" b="1" i="1" dirty="0">
                <a:latin typeface="Franklin Gothic Medium" pitchFamily="34" charset="0"/>
              </a:rPr>
              <a:t>C. An expositive writing</a:t>
            </a:r>
            <a:r>
              <a:rPr lang="en-US" altLang="zh-CN" sz="2800" b="1" i="1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1" i="1" dirty="0">
                <a:latin typeface="黑体" pitchFamily="49" charset="-122"/>
                <a:ea typeface="黑体" pitchFamily="49" charset="-122"/>
              </a:rPr>
              <a:t>说明文</a:t>
            </a:r>
            <a:r>
              <a:rPr lang="en-US" altLang="zh-CN" sz="2800" b="1" i="1" dirty="0">
                <a:latin typeface="黑体" pitchFamily="49" charset="-122"/>
                <a:ea typeface="黑体" pitchFamily="49" charset="-122"/>
              </a:rPr>
              <a:t>) </a:t>
            </a:r>
          </a:p>
          <a:p>
            <a:pPr>
              <a:defRPr/>
            </a:pPr>
            <a:r>
              <a:rPr lang="en-US" altLang="zh-CN" sz="3600" b="1" i="1" dirty="0">
                <a:latin typeface="Franklin Gothic Medium" pitchFamily="34" charset="0"/>
              </a:rPr>
              <a:t>D. A persuasive writing</a:t>
            </a:r>
            <a:r>
              <a:rPr lang="en-US" altLang="zh-CN" sz="2800" b="1" i="1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1" i="1" dirty="0">
                <a:latin typeface="黑体" pitchFamily="49" charset="-122"/>
                <a:ea typeface="黑体" pitchFamily="49" charset="-122"/>
              </a:rPr>
              <a:t>观点文</a:t>
            </a:r>
            <a:r>
              <a:rPr lang="en-US" altLang="zh-CN" sz="2800" b="1" i="1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1" i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58888" y="2203450"/>
            <a:ext cx="549275" cy="50006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内容占位符 3" descr="QQ截图2017062721255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" name="椭圆 17"/>
          <p:cNvSpPr/>
          <p:nvPr/>
        </p:nvSpPr>
        <p:spPr>
          <a:xfrm>
            <a:off x="249238" y="3068638"/>
            <a:ext cx="361950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43438" y="5300663"/>
            <a:ext cx="360362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22250" y="6092825"/>
            <a:ext cx="358775" cy="3603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49238" y="620713"/>
            <a:ext cx="361950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568825" y="1928813"/>
            <a:ext cx="360363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内容占位符 3" descr="QQ截图2017062721255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" name="椭圆 17"/>
          <p:cNvSpPr/>
          <p:nvPr/>
        </p:nvSpPr>
        <p:spPr>
          <a:xfrm>
            <a:off x="249238" y="3068638"/>
            <a:ext cx="361950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43438" y="5300663"/>
            <a:ext cx="360362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22250" y="6092825"/>
            <a:ext cx="358775" cy="3603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49238" y="620713"/>
            <a:ext cx="361950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568825" y="1928813"/>
            <a:ext cx="360363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08513" y="533400"/>
            <a:ext cx="4392612" cy="4679950"/>
          </a:xfrm>
          <a:prstGeom prst="rect">
            <a:avLst/>
          </a:prstGeom>
          <a:solidFill>
            <a:schemeClr val="accent4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14313" y="3071813"/>
            <a:ext cx="4421187" cy="3670300"/>
          </a:xfrm>
          <a:prstGeom prst="rect">
            <a:avLst/>
          </a:prstGeom>
          <a:solidFill>
            <a:schemeClr val="accent4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86125" y="3571875"/>
            <a:ext cx="2500313" cy="928688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52000" bIns="0"/>
          <a:lstStyle/>
          <a:p>
            <a:pPr algn="ctr">
              <a:lnSpc>
                <a:spcPts val="3500"/>
              </a:lnSpc>
              <a:defRPr/>
            </a:pPr>
            <a:r>
              <a:rPr lang="en-US" altLang="zh-CN" sz="4400" b="1" dirty="0">
                <a:solidFill>
                  <a:srgbClr val="000000"/>
                </a:solidFill>
              </a:rPr>
              <a:t>Story</a:t>
            </a:r>
          </a:p>
          <a:p>
            <a:pPr algn="ctr">
              <a:defRPr/>
            </a:pPr>
            <a:r>
              <a:rPr lang="en-US" altLang="zh-CN" sz="4400" b="1" dirty="0">
                <a:solidFill>
                  <a:srgbClr val="000000"/>
                </a:solidFill>
              </a:rPr>
              <a:t> </a:t>
            </a:r>
            <a:endParaRPr lang="zh-CN" altLang="en-US" sz="4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1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307906">
            <a:off x="385927" y="576219"/>
            <a:ext cx="8334106" cy="5061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椭圆 9"/>
          <p:cNvSpPr/>
          <p:nvPr/>
        </p:nvSpPr>
        <p:spPr>
          <a:xfrm>
            <a:off x="571500" y="609600"/>
            <a:ext cx="361950" cy="3603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矩形 15"/>
          <p:cNvSpPr>
            <a:spLocks noChangeArrowheads="1"/>
          </p:cNvSpPr>
          <p:nvPr/>
        </p:nvSpPr>
        <p:spPr bwMode="auto">
          <a:xfrm>
            <a:off x="1476375" y="-71438"/>
            <a:ext cx="590708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u="sng">
                <a:solidFill>
                  <a:srgbClr val="660066"/>
                </a:solidFill>
                <a:latin typeface="Franklin Gothic Medium" pitchFamily="34" charset="0"/>
              </a:rPr>
              <a:t>Comprehension check -- Background: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2411413" y="836613"/>
            <a:ext cx="487362" cy="84296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altLang="zh-CN" sz="8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  <a:endParaRPr lang="zh-CN" altLang="en-US" sz="80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6088" y="1208088"/>
            <a:ext cx="2066925" cy="434975"/>
          </a:xfrm>
          <a:prstGeom prst="rect">
            <a:avLst/>
          </a:prstGeom>
          <a:solidFill>
            <a:srgbClr val="FF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215313" y="642938"/>
            <a:ext cx="471487" cy="422275"/>
          </a:xfrm>
          <a:prstGeom prst="rect">
            <a:avLst/>
          </a:prstGeom>
          <a:solidFill>
            <a:srgbClr val="FF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0063" y="4500563"/>
            <a:ext cx="8072437" cy="428625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69900" y="5072063"/>
            <a:ext cx="4102100" cy="428625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00750" y="4000500"/>
            <a:ext cx="2571750" cy="357188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96136" y="1285875"/>
            <a:ext cx="2890664" cy="357188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324648" y="1821665"/>
            <a:ext cx="3362151" cy="357188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 animBg="1"/>
      <p:bldP spid="21" grpId="0" animBg="1"/>
      <p:bldP spid="15" grpId="0" animBg="1"/>
      <p:bldP spid="16" grpId="0" animBg="1"/>
      <p:bldP spid="17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内容占位符 3" descr="QQ截图2017062721255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" name="椭圆 17"/>
          <p:cNvSpPr/>
          <p:nvPr/>
        </p:nvSpPr>
        <p:spPr>
          <a:xfrm>
            <a:off x="249238" y="3068638"/>
            <a:ext cx="361950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43438" y="5300663"/>
            <a:ext cx="360362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22250" y="6092825"/>
            <a:ext cx="358775" cy="3603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49238" y="620713"/>
            <a:ext cx="361950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568825" y="1928813"/>
            <a:ext cx="360363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43438" y="620713"/>
            <a:ext cx="4392612" cy="4679950"/>
          </a:xfrm>
          <a:prstGeom prst="rect">
            <a:avLst/>
          </a:prstGeom>
          <a:solidFill>
            <a:schemeClr val="accent4">
              <a:lumMod val="60000"/>
              <a:lumOff val="4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22250" y="3068638"/>
            <a:ext cx="4421188" cy="3670300"/>
          </a:xfrm>
          <a:prstGeom prst="rect">
            <a:avLst/>
          </a:prstGeom>
          <a:solidFill>
            <a:schemeClr val="accent4">
              <a:lumMod val="60000"/>
              <a:lumOff val="4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003800" y="1928813"/>
            <a:ext cx="1800225" cy="357187"/>
          </a:xfrm>
          <a:prstGeom prst="rect">
            <a:avLst/>
          </a:prstGeom>
          <a:solidFill>
            <a:srgbClr val="FF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16238" y="4418013"/>
            <a:ext cx="1441450" cy="357187"/>
          </a:xfrm>
          <a:prstGeom prst="rect">
            <a:avLst/>
          </a:prstGeom>
          <a:solidFill>
            <a:srgbClr val="FF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96900" y="6092825"/>
            <a:ext cx="1760538" cy="357188"/>
          </a:xfrm>
          <a:prstGeom prst="rect">
            <a:avLst/>
          </a:prstGeom>
          <a:solidFill>
            <a:srgbClr val="FF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338513" y="3640138"/>
            <a:ext cx="2170112" cy="86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0" bIns="0"/>
          <a:lstStyle/>
          <a:p>
            <a:pPr algn="ctr">
              <a:lnSpc>
                <a:spcPts val="3500"/>
              </a:lnSpc>
              <a:defRPr/>
            </a:pPr>
            <a:r>
              <a:rPr lang="en-US" altLang="zh-CN" sz="6000" b="1" dirty="0">
                <a:solidFill>
                  <a:srgbClr val="000000"/>
                </a:solidFill>
              </a:rPr>
              <a:t>Story</a:t>
            </a:r>
            <a:endParaRPr lang="en-US" altLang="zh-CN" sz="40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altLang="zh-CN" sz="6000" b="1" dirty="0">
                <a:solidFill>
                  <a:srgbClr val="000000"/>
                </a:solidFill>
              </a:rPr>
              <a:t> </a:t>
            </a:r>
            <a:endParaRPr lang="zh-CN" altLang="en-US" sz="6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15190</TotalTime>
  <Words>539</Words>
  <Application>Microsoft Office PowerPoint</Application>
  <PresentationFormat>全屏显示(4:3)</PresentationFormat>
  <Paragraphs>118</Paragraphs>
  <Slides>18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M4 - Home alone Unit2</dc:title>
  <dc:creator>lenovo</dc:creator>
  <cp:lastModifiedBy>Administrator</cp:lastModifiedBy>
  <cp:revision>1775</cp:revision>
  <dcterms:created xsi:type="dcterms:W3CDTF">2017-06-27T16:15:15Z</dcterms:created>
  <dcterms:modified xsi:type="dcterms:W3CDTF">2017-12-01T08:39:02Z</dcterms:modified>
</cp:coreProperties>
</file>